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3"/>
  </p:notesMasterIdLst>
  <p:handoutMasterIdLst>
    <p:handoutMasterId r:id="rId34"/>
  </p:handoutMasterIdLst>
  <p:sldIdLst>
    <p:sldId id="256" r:id="rId2"/>
    <p:sldId id="677" r:id="rId3"/>
    <p:sldId id="669" r:id="rId4"/>
    <p:sldId id="687" r:id="rId5"/>
    <p:sldId id="688" r:id="rId6"/>
    <p:sldId id="689" r:id="rId7"/>
    <p:sldId id="690" r:id="rId8"/>
    <p:sldId id="691" r:id="rId9"/>
    <p:sldId id="692" r:id="rId10"/>
    <p:sldId id="693" r:id="rId11"/>
    <p:sldId id="694" r:id="rId12"/>
    <p:sldId id="695" r:id="rId13"/>
    <p:sldId id="696" r:id="rId14"/>
    <p:sldId id="697" r:id="rId15"/>
    <p:sldId id="698" r:id="rId16"/>
    <p:sldId id="699" r:id="rId17"/>
    <p:sldId id="700" r:id="rId18"/>
    <p:sldId id="701" r:id="rId19"/>
    <p:sldId id="702" r:id="rId20"/>
    <p:sldId id="703" r:id="rId21"/>
    <p:sldId id="707" r:id="rId22"/>
    <p:sldId id="704" r:id="rId23"/>
    <p:sldId id="708" r:id="rId24"/>
    <p:sldId id="709" r:id="rId25"/>
    <p:sldId id="712" r:id="rId26"/>
    <p:sldId id="713" r:id="rId27"/>
    <p:sldId id="714" r:id="rId28"/>
    <p:sldId id="715" r:id="rId29"/>
    <p:sldId id="716" r:id="rId30"/>
    <p:sldId id="717" r:id="rId31"/>
    <p:sldId id="645"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95"/>
    <a:srgbClr val="2D536B"/>
    <a:srgbClr val="486472"/>
    <a:srgbClr val="4F597A"/>
    <a:srgbClr val="FFFF00"/>
    <a:srgbClr val="FF505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7" autoAdjust="0"/>
    <p:restoredTop sz="88074" autoAdjust="0"/>
  </p:normalViewPr>
  <p:slideViewPr>
    <p:cSldViewPr>
      <p:cViewPr>
        <p:scale>
          <a:sx n="100" d="100"/>
          <a:sy n="100" d="100"/>
        </p:scale>
        <p:origin x="-58" y="-58"/>
      </p:cViewPr>
      <p:guideLst>
        <p:guide orient="horz" pos="2160"/>
        <p:guide pos="2880"/>
      </p:guideLst>
    </p:cSldViewPr>
  </p:slideViewPr>
  <p:outlineViewPr>
    <p:cViewPr>
      <p:scale>
        <a:sx n="33" d="100"/>
        <a:sy n="33" d="100"/>
      </p:scale>
      <p:origin x="0" y="679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4820"/>
          </a:xfrm>
          <a:prstGeom prst="rect">
            <a:avLst/>
          </a:prstGeom>
        </p:spPr>
        <p:txBody>
          <a:bodyPr vert="horz" lIns="93168" tIns="46584" rIns="93168" bIns="46584" rtlCol="0"/>
          <a:lstStyle>
            <a:lvl1pPr algn="r">
              <a:defRPr sz="1200"/>
            </a:lvl1pPr>
          </a:lstStyle>
          <a:p>
            <a:fld id="{33722E25-90CC-4DAD-A4A0-EF571C1198B4}" type="datetimeFigureOut">
              <a:rPr lang="en-US" smtClean="0"/>
              <a:pPr/>
              <a:t>2/13/2020</a:t>
            </a:fld>
            <a:endParaRPr lang="en-US" dirty="0"/>
          </a:p>
        </p:txBody>
      </p:sp>
      <p:sp>
        <p:nvSpPr>
          <p:cNvPr id="4" name="Footer Placeholder 3"/>
          <p:cNvSpPr>
            <a:spLocks noGrp="1"/>
          </p:cNvSpPr>
          <p:nvPr>
            <p:ph type="ftr" sz="quarter" idx="2"/>
          </p:nvPr>
        </p:nvSpPr>
        <p:spPr>
          <a:xfrm>
            <a:off x="1" y="8829968"/>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8"/>
            <a:ext cx="3037840" cy="464820"/>
          </a:xfrm>
          <a:prstGeom prst="rect">
            <a:avLst/>
          </a:prstGeom>
        </p:spPr>
        <p:txBody>
          <a:bodyPr vert="horz" lIns="93168" tIns="46584" rIns="93168" bIns="46584" rtlCol="0" anchor="b"/>
          <a:lstStyle>
            <a:lvl1pPr algn="r">
              <a:defRPr sz="1200"/>
            </a:lvl1pPr>
          </a:lstStyle>
          <a:p>
            <a:fld id="{98DAACBC-F9B6-4911-931B-842814D41E7B}" type="slidenum">
              <a:rPr lang="en-US" smtClean="0"/>
              <a:pPr/>
              <a:t>‹#›</a:t>
            </a:fld>
            <a:endParaRPr lang="en-US" dirty="0"/>
          </a:p>
        </p:txBody>
      </p:sp>
    </p:spTree>
    <p:extLst>
      <p:ext uri="{BB962C8B-B14F-4D97-AF65-F5344CB8AC3E}">
        <p14:creationId xmlns:p14="http://schemas.microsoft.com/office/powerpoint/2010/main" val="4955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168" tIns="46584" rIns="93168" bIns="46584" rtlCol="0"/>
          <a:lstStyle>
            <a:lvl1pPr algn="r">
              <a:defRPr sz="1200"/>
            </a:lvl1pPr>
          </a:lstStyle>
          <a:p>
            <a:fld id="{2D268260-1620-4303-B5A6-C7AE0FCDA103}" type="datetimeFigureOut">
              <a:rPr lang="en-US" smtClean="0"/>
              <a:pPr/>
              <a:t>2/13/2020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8" tIns="46584" rIns="93168" bIns="46584" rtlCol="0" anchor="ctr"/>
          <a:lstStyle/>
          <a:p>
            <a:endParaRPr lang="en-US" dirty="0"/>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3168" tIns="46584" rIns="93168"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168" tIns="46584" rIns="93168" bIns="46584" rtlCol="0" anchor="b"/>
          <a:lstStyle>
            <a:lvl1pPr algn="r">
              <a:defRPr sz="1200"/>
            </a:lvl1pPr>
          </a:lstStyle>
          <a:p>
            <a:fld id="{613D10D5-403C-4F13-89DB-7D0D86F960A6}" type="slidenum">
              <a:rPr lang="en-US" smtClean="0"/>
              <a:pPr/>
              <a:t>‹#›</a:t>
            </a:fld>
            <a:endParaRPr lang="en-US" dirty="0"/>
          </a:p>
        </p:txBody>
      </p:sp>
    </p:spTree>
    <p:extLst>
      <p:ext uri="{BB962C8B-B14F-4D97-AF65-F5344CB8AC3E}">
        <p14:creationId xmlns:p14="http://schemas.microsoft.com/office/powerpoint/2010/main" val="209250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a:t>
            </a:fld>
            <a:endParaRPr lang="en-US" dirty="0"/>
          </a:p>
        </p:txBody>
      </p:sp>
    </p:spTree>
    <p:extLst>
      <p:ext uri="{BB962C8B-B14F-4D97-AF65-F5344CB8AC3E}">
        <p14:creationId xmlns:p14="http://schemas.microsoft.com/office/powerpoint/2010/main" val="1280196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effectLst/>
              </a:rPr>
              <a:t>Questions remain on these distributions. </a:t>
            </a:r>
          </a:p>
          <a:p>
            <a:r>
              <a:rPr lang="en-US" dirty="0" smtClean="0">
                <a:effectLst/>
              </a:rPr>
              <a:t> </a:t>
            </a:r>
          </a:p>
          <a:p>
            <a:r>
              <a:rPr lang="en-US" b="1" i="1" dirty="0" smtClean="0">
                <a:effectLst/>
              </a:rPr>
              <a:t>Unanswered Questions on Qualified Birth or Adoption Distributions</a:t>
            </a:r>
            <a:endParaRPr lang="en-US" dirty="0" smtClean="0">
              <a:effectLst/>
            </a:endParaRPr>
          </a:p>
          <a:p>
            <a:r>
              <a:rPr lang="en-US" dirty="0" smtClean="0">
                <a:effectLst/>
              </a:rPr>
              <a:t>We are hoping for IRS guidance on the following questions.</a:t>
            </a:r>
          </a:p>
          <a:p>
            <a:r>
              <a:rPr lang="en-US" dirty="0" smtClean="0">
                <a:effectLst/>
              </a:rPr>
              <a:t>Must employer retirement plans offer such distributions to participants not otherwise eligible for an in-service distribution?</a:t>
            </a:r>
          </a:p>
          <a:p>
            <a:r>
              <a:rPr lang="en-US" dirty="0" smtClean="0">
                <a:effectLst/>
              </a:rPr>
              <a:t>What steps must plan administrators take when determining whether a distribution qualifies as a birth or adoption distribution?</a:t>
            </a:r>
          </a:p>
          <a:p>
            <a:r>
              <a:rPr lang="en-US" dirty="0" smtClean="0">
                <a:effectLst/>
              </a:rPr>
              <a:t>Is there a time limit for the taxpayer to roll over such distributions to an IRA or employer plan?</a:t>
            </a:r>
          </a:p>
          <a:p>
            <a:r>
              <a:rPr lang="en-US" dirty="0" smtClean="0">
                <a:effectLst/>
              </a:rPr>
              <a:t>Will such rollovers be treated as after-tax (basis) amounts in a receiving IRA or employer plan?</a:t>
            </a:r>
          </a:p>
          <a:p>
            <a:r>
              <a:rPr lang="en-US" dirty="0" smtClean="0">
                <a:effectLst/>
              </a:rPr>
              <a:t>Will such rollovers be subject to the one-per-12-month IRA-to-IRA rollover limitation?</a:t>
            </a:r>
          </a:p>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10</a:t>
            </a:fld>
            <a:endParaRPr lang="en-US" dirty="0"/>
          </a:p>
        </p:txBody>
      </p:sp>
    </p:spTree>
    <p:extLst>
      <p:ext uri="{BB962C8B-B14F-4D97-AF65-F5344CB8AC3E}">
        <p14:creationId xmlns:p14="http://schemas.microsoft.com/office/powerpoint/2010/main" val="1282835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11</a:t>
            </a:fld>
            <a:endParaRPr lang="en-US" dirty="0"/>
          </a:p>
        </p:txBody>
      </p:sp>
    </p:spTree>
    <p:extLst>
      <p:ext uri="{BB962C8B-B14F-4D97-AF65-F5344CB8AC3E}">
        <p14:creationId xmlns:p14="http://schemas.microsoft.com/office/powerpoint/2010/main" val="424142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Now</a:t>
            </a:r>
            <a:r>
              <a:rPr lang="en-US" baseline="0" dirty="0" smtClean="0"/>
              <a:t> I’m going to talk to you about lifetime income disclosures and investment options and Lifetime and Post-Death Required Minimum Distributions (RMDs) changes under the SECURE Act.  These provisions are designed to grant participants more flexibility in being able to utilize and stretch their retirement income throughout the remainder of their lifetime to assist employees in having an income stream for their entire period </a:t>
            </a:r>
            <a:r>
              <a:rPr lang="en-US" baseline="0" smtClean="0"/>
              <a:t>of retirement.</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Statement</a:t>
            </a:r>
            <a:r>
              <a:rPr lang="en-US" baseline="0" dirty="0" smtClean="0"/>
              <a:t> must state monthly benefits in form of annuity or joint and survivor annuity</a:t>
            </a:r>
          </a:p>
          <a:p>
            <a:pPr marL="171450" indent="-171450">
              <a:buFont typeface="Arial" panose="020B0604020202020204" pitchFamily="34" charset="0"/>
              <a:buChar char="•"/>
            </a:pPr>
            <a:r>
              <a:rPr lang="en-US" baseline="0" dirty="0" smtClean="0"/>
              <a:t>There must be at least one benefits statement during each 12-month period</a:t>
            </a:r>
          </a:p>
          <a:p>
            <a:pPr marL="171450" indent="-171450">
              <a:buFont typeface="Arial" panose="020B0604020202020204" pitchFamily="34" charset="0"/>
              <a:buChar char="•"/>
            </a:pPr>
            <a:r>
              <a:rPr lang="en-US" baseline="0" dirty="0" smtClean="0"/>
              <a:t>Within one year of enactment, the DOL MUST prescribe permissible assumptions, issue a model lifetime income disclosure and issue interim final rules</a:t>
            </a:r>
          </a:p>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12</a:t>
            </a:fld>
            <a:endParaRPr lang="en-US" dirty="0"/>
          </a:p>
        </p:txBody>
      </p:sp>
    </p:spTree>
    <p:extLst>
      <p:ext uri="{BB962C8B-B14F-4D97-AF65-F5344CB8AC3E}">
        <p14:creationId xmlns:p14="http://schemas.microsoft.com/office/powerpoint/2010/main" val="2614287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13</a:t>
            </a:fld>
            <a:endParaRPr lang="en-US" dirty="0"/>
          </a:p>
        </p:txBody>
      </p:sp>
    </p:spTree>
    <p:extLst>
      <p:ext uri="{BB962C8B-B14F-4D97-AF65-F5344CB8AC3E}">
        <p14:creationId xmlns:p14="http://schemas.microsoft.com/office/powerpoint/2010/main" val="584020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the plan allows it a participant could take a distribution of a lifetime income investment in the form of a qualified plan distribution annuity if:</a:t>
            </a:r>
          </a:p>
          <a:p>
            <a:pPr marL="171450" indent="-171450">
              <a:buFont typeface="Arial" panose="020B0604020202020204" pitchFamily="34" charset="0"/>
              <a:buChar char="•"/>
            </a:pPr>
            <a:r>
              <a:rPr lang="en-US" baseline="0" dirty="0" smtClean="0"/>
              <a:t>The lifetime income investment option is no longer authorized as an investment option under the plan, AND</a:t>
            </a:r>
          </a:p>
          <a:p>
            <a:pPr marL="171450" indent="-171450">
              <a:buFont typeface="Arial" panose="020B0604020202020204" pitchFamily="34" charset="0"/>
              <a:buChar char="•"/>
            </a:pPr>
            <a:r>
              <a:rPr lang="en-US" dirty="0" smtClean="0"/>
              <a:t>Distribution is made to another retirement plan or IRS through direct</a:t>
            </a:r>
            <a:r>
              <a:rPr lang="en-US" baseline="0" dirty="0" smtClean="0"/>
              <a:t> rollover; OR</a:t>
            </a:r>
          </a:p>
          <a:p>
            <a:pPr marL="171450" indent="-171450">
              <a:buFont typeface="Arial" panose="020B0604020202020204" pitchFamily="34" charset="0"/>
              <a:buChar char="•"/>
            </a:pPr>
            <a:r>
              <a:rPr lang="en-US" baseline="0" dirty="0" smtClean="0"/>
              <a:t>An annuity contract, by direct distribution to an individual.</a:t>
            </a:r>
          </a:p>
        </p:txBody>
      </p:sp>
      <p:sp>
        <p:nvSpPr>
          <p:cNvPr id="4" name="Slide Number Placeholder 3"/>
          <p:cNvSpPr>
            <a:spLocks noGrp="1"/>
          </p:cNvSpPr>
          <p:nvPr>
            <p:ph type="sldNum" sz="quarter" idx="10"/>
          </p:nvPr>
        </p:nvSpPr>
        <p:spPr/>
        <p:txBody>
          <a:bodyPr/>
          <a:lstStyle/>
          <a:p>
            <a:fld id="{613D10D5-403C-4F13-89DB-7D0D86F960A6}" type="slidenum">
              <a:rPr lang="en-US" smtClean="0"/>
              <a:pPr/>
              <a:t>14</a:t>
            </a:fld>
            <a:endParaRPr lang="en-US" dirty="0"/>
          </a:p>
        </p:txBody>
      </p:sp>
    </p:spTree>
    <p:extLst>
      <p:ext uri="{BB962C8B-B14F-4D97-AF65-F5344CB8AC3E}">
        <p14:creationId xmlns:p14="http://schemas.microsoft.com/office/powerpoint/2010/main" val="1649716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15</a:t>
            </a:fld>
            <a:endParaRPr lang="en-US" dirty="0"/>
          </a:p>
        </p:txBody>
      </p:sp>
    </p:spTree>
    <p:extLst>
      <p:ext uri="{BB962C8B-B14F-4D97-AF65-F5344CB8AC3E}">
        <p14:creationId xmlns:p14="http://schemas.microsoft.com/office/powerpoint/2010/main" val="3302505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16</a:t>
            </a:fld>
            <a:endParaRPr lang="en-US" dirty="0"/>
          </a:p>
        </p:txBody>
      </p:sp>
    </p:spTree>
    <p:extLst>
      <p:ext uri="{BB962C8B-B14F-4D97-AF65-F5344CB8AC3E}">
        <p14:creationId xmlns:p14="http://schemas.microsoft.com/office/powerpoint/2010/main" val="966497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Fiduciary must make</a:t>
            </a:r>
            <a:r>
              <a:rPr lang="en-US" baseline="0" dirty="0" smtClean="0"/>
              <a:t> prudent selection but may rely on written representations from insurers regarding their financial standing under state insurance law</a:t>
            </a:r>
          </a:p>
          <a:p>
            <a:pPr marL="171450" indent="-171450">
              <a:buFont typeface="Arial" panose="020B0604020202020204" pitchFamily="34" charset="0"/>
              <a:buChar char="•"/>
            </a:pPr>
            <a:r>
              <a:rPr lang="en-US" baseline="0" dirty="0" smtClean="0"/>
              <a:t>Fiduciary not required to select the lowest cost contract (may consider other features and benefits and attributes of insurer)</a:t>
            </a:r>
          </a:p>
          <a:p>
            <a:pPr marL="171450" indent="-171450">
              <a:buFont typeface="Arial" panose="020B0604020202020204" pitchFamily="34" charset="0"/>
              <a:buChar char="•"/>
            </a:pPr>
            <a:r>
              <a:rPr lang="en-US" baseline="0" dirty="0" smtClean="0"/>
              <a:t>No duty to monitor– fiduciaries are not required to review appropriateness of a selection after the purchase of the contract</a:t>
            </a:r>
          </a:p>
          <a:p>
            <a:pPr marL="171450" indent="-171450">
              <a:buFont typeface="Arial" panose="020B0604020202020204" pitchFamily="34" charset="0"/>
              <a:buChar char="•"/>
            </a:pPr>
            <a:r>
              <a:rPr lang="en-US" baseline="0" dirty="0" smtClean="0"/>
              <a:t>Fiduciaries are deemed to conduct a periodic review if they obtain written representations from the insurer on an annual basis</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17</a:t>
            </a:fld>
            <a:endParaRPr lang="en-US" dirty="0"/>
          </a:p>
        </p:txBody>
      </p:sp>
    </p:spTree>
    <p:extLst>
      <p:ext uri="{BB962C8B-B14F-4D97-AF65-F5344CB8AC3E}">
        <p14:creationId xmlns:p14="http://schemas.microsoft.com/office/powerpoint/2010/main" val="2987108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18</a:t>
            </a:fld>
            <a:endParaRPr lang="en-US" dirty="0"/>
          </a:p>
        </p:txBody>
      </p:sp>
    </p:spTree>
    <p:extLst>
      <p:ext uri="{BB962C8B-B14F-4D97-AF65-F5344CB8AC3E}">
        <p14:creationId xmlns:p14="http://schemas.microsoft.com/office/powerpoint/2010/main" val="1884436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effectLst/>
              </a:rPr>
              <a:t>Because the SECURE Act became law so late in 2019, some organizations have struggled to accommodate the new rules. For example, they may have told IRA owners turning 70½ in 2020 that an RMD is required for 2020. This is incorrect, since RMDs in this case would be required at age 72 instead. Fortunately, IRS Notice 2020-6 grants relief from sanctions that could be assessed for this reporting inaccuracy if the following conditions are met.</a:t>
            </a:r>
          </a:p>
          <a:p>
            <a:r>
              <a:rPr lang="en-US" dirty="0" smtClean="0">
                <a:effectLst/>
              </a:rPr>
              <a:t>By April 15, 2020, inform IRA owners who received the inaccurate information that no 2020 RMD is required.</a:t>
            </a:r>
          </a:p>
          <a:p>
            <a:r>
              <a:rPr lang="en-US" dirty="0" smtClean="0">
                <a:effectLst/>
              </a:rPr>
              <a:t>Ensure that the 2019 Form 5498 for such clients—filed with the IRS by June 1, 2020—does not have a check mark in Box 11 (“Check if RMD for 2020”).</a:t>
            </a:r>
          </a:p>
          <a:p>
            <a:r>
              <a:rPr lang="en-US" dirty="0" smtClean="0">
                <a:effectLst/>
              </a:rPr>
              <a:t>Ensure that the 2019 Form 5498 for such clients has no entries in Box 12a (“RMD date”) or Box 12b (“RMD amount”).</a:t>
            </a:r>
          </a:p>
          <a:p>
            <a:r>
              <a:rPr lang="en-US" dirty="0" smtClean="0">
                <a:effectLst/>
              </a:rPr>
              <a:t> </a:t>
            </a:r>
          </a:p>
          <a:p>
            <a:r>
              <a:rPr lang="en-US" b="1" i="1" dirty="0" smtClean="0">
                <a:effectLst/>
              </a:rPr>
              <a:t>Relief for IRA Owners?</a:t>
            </a:r>
            <a:endParaRPr lang="en-US" dirty="0" smtClean="0">
              <a:effectLst/>
            </a:endParaRPr>
          </a:p>
          <a:p>
            <a:r>
              <a:rPr lang="en-US" dirty="0" smtClean="0">
                <a:effectLst/>
              </a:rPr>
              <a:t>It is likely that some IRA owners who turn 70½ in 2020 have taken—or will take—a distribution this year in the mistaken belief that they must take an RMD. This belief may be based on receiving an inaccurate notice from their IRA administrator. They might have chosen not to take a distribution had they been aware that no RMD was required. And some might even wish to return the amount distributed to their IRA. But unless the assets were rolled over to an IRA within 60 days, this could not be done without IRS relief.</a:t>
            </a:r>
          </a:p>
          <a:p>
            <a:r>
              <a:rPr lang="en-US" dirty="0" smtClean="0">
                <a:effectLst/>
              </a:rPr>
              <a:t>Notice 2020-6 did not address whether an IRA owner (or plan participant) who received a distribution they believed to be an RMD would be granted an extended period—beyond 60 days—to complete a rollover back into a tax-qualified savings arrangement.</a:t>
            </a:r>
          </a:p>
          <a:p>
            <a:r>
              <a:rPr lang="en-US" dirty="0" smtClean="0">
                <a:effectLst/>
              </a:rPr>
              <a:t>The Notice also did not address whether an IRA owner could escape the one-rollover-per-12-month rule. This could be a concern, for example, if an IRA owner had set up systematic or periodic IRA withdrawals that had been calculated to satisfy an anticipated 2020 RMD. Under current rules, only one of these withdrawals would be eligible for rollover.</a:t>
            </a:r>
          </a:p>
          <a:p>
            <a:r>
              <a:rPr lang="en-US" dirty="0" smtClean="0">
                <a:effectLst/>
              </a:rPr>
              <a:t> </a:t>
            </a:r>
          </a:p>
          <a:p>
            <a:r>
              <a:rPr lang="en-US" b="1" i="1" dirty="0" smtClean="0">
                <a:effectLst/>
              </a:rPr>
              <a:t>More Guidance Being Considered by IRS</a:t>
            </a:r>
            <a:endParaRPr lang="en-US" dirty="0" smtClean="0">
              <a:effectLst/>
            </a:endParaRPr>
          </a:p>
          <a:p>
            <a:r>
              <a:rPr lang="en-US" dirty="0" smtClean="0">
                <a:effectLst/>
              </a:rPr>
              <a:t>Notice 2020-6 states that the IRS is “considering what additional guidance should be provided . . . including guidance for plan administrators, </a:t>
            </a:r>
            <a:r>
              <a:rPr lang="en-US" dirty="0" err="1" smtClean="0">
                <a:effectLst/>
              </a:rPr>
              <a:t>payors</a:t>
            </a:r>
            <a:r>
              <a:rPr lang="en-US" dirty="0" smtClean="0">
                <a:effectLst/>
              </a:rPr>
              <a:t> and distributees if a distribution to a plan participant or IRA owner who will attain age 70½ in 2020 was treated as an RMD.” We hope that upcoming IRS pronouncements will provide helpful guidance.</a:t>
            </a:r>
          </a:p>
          <a:p>
            <a:r>
              <a:rPr lang="en-US" dirty="0" smtClean="0">
                <a:effectLst/>
              </a:rPr>
              <a:t> </a:t>
            </a:r>
          </a:p>
          <a:p>
            <a:r>
              <a:rPr lang="en-US" b="1" i="1" dirty="0" smtClean="0">
                <a:effectLst/>
              </a:rPr>
              <a:t>IRS Recommends Additional Communication with IRA Owners</a:t>
            </a:r>
            <a:endParaRPr lang="en-US" dirty="0" smtClean="0">
              <a:effectLst/>
            </a:endParaRPr>
          </a:p>
          <a:p>
            <a:r>
              <a:rPr lang="en-US" dirty="0" smtClean="0">
                <a:effectLst/>
              </a:rPr>
              <a:t>Because of the potential for IRA owners to misunderstand the RMD age transition from 70½ to 72, the IRS “encourages all financial institutions . . . to remind IRA owners who turned age 70½ in 2019, and have not yet taken their 2019 RMDs, that they are still required to take those distributions by April 1, 2020.”</a:t>
            </a:r>
          </a:p>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19</a:t>
            </a:fld>
            <a:endParaRPr lang="en-US" dirty="0"/>
          </a:p>
        </p:txBody>
      </p:sp>
    </p:spTree>
    <p:extLst>
      <p:ext uri="{BB962C8B-B14F-4D97-AF65-F5344CB8AC3E}">
        <p14:creationId xmlns:p14="http://schemas.microsoft.com/office/powerpoint/2010/main" val="716825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a:t>
            </a:fld>
            <a:endParaRPr lang="en-US" dirty="0"/>
          </a:p>
        </p:txBody>
      </p:sp>
    </p:spTree>
    <p:extLst>
      <p:ext uri="{BB962C8B-B14F-4D97-AF65-F5344CB8AC3E}">
        <p14:creationId xmlns:p14="http://schemas.microsoft.com/office/powerpoint/2010/main" val="3888157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20</a:t>
            </a:fld>
            <a:endParaRPr lang="en-US" dirty="0"/>
          </a:p>
        </p:txBody>
      </p:sp>
    </p:spTree>
    <p:extLst>
      <p:ext uri="{BB962C8B-B14F-4D97-AF65-F5344CB8AC3E}">
        <p14:creationId xmlns:p14="http://schemas.microsoft.com/office/powerpoint/2010/main" val="11505845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SECURE Act eliminates the ability to make annual minimum distributions over the life expectancy of a designated beneficiary following the death of a participant, unless the beneficiary is the participant's spouse, child under the age of majority, disabled or chronically ill (as defined by the Code), or within 10 years of the participant's age. In addition, the alternative minimum distribution period is extended to the end of the tenth year following the year of death, regardless of whether the participant died before or after minimum distributions began.</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21</a:t>
            </a:fld>
            <a:endParaRPr lang="en-US" dirty="0"/>
          </a:p>
        </p:txBody>
      </p:sp>
    </p:spTree>
    <p:extLst>
      <p:ext uri="{BB962C8B-B14F-4D97-AF65-F5344CB8AC3E}">
        <p14:creationId xmlns:p14="http://schemas.microsoft.com/office/powerpoint/2010/main" val="852569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22</a:t>
            </a:fld>
            <a:endParaRPr lang="en-US" dirty="0"/>
          </a:p>
        </p:txBody>
      </p:sp>
    </p:spTree>
    <p:extLst>
      <p:ext uri="{BB962C8B-B14F-4D97-AF65-F5344CB8AC3E}">
        <p14:creationId xmlns:p14="http://schemas.microsoft.com/office/powerpoint/2010/main" val="3484197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23</a:t>
            </a:fld>
            <a:endParaRPr lang="en-US" dirty="0"/>
          </a:p>
        </p:txBody>
      </p:sp>
    </p:spTree>
    <p:extLst>
      <p:ext uri="{BB962C8B-B14F-4D97-AF65-F5344CB8AC3E}">
        <p14:creationId xmlns:p14="http://schemas.microsoft.com/office/powerpoint/2010/main" val="3124148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Necessary to make law revenue neutral</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24</a:t>
            </a:fld>
            <a:endParaRPr lang="en-US" dirty="0"/>
          </a:p>
        </p:txBody>
      </p:sp>
    </p:spTree>
    <p:extLst>
      <p:ext uri="{BB962C8B-B14F-4D97-AF65-F5344CB8AC3E}">
        <p14:creationId xmlns:p14="http://schemas.microsoft.com/office/powerpoint/2010/main" val="34320132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25</a:t>
            </a:fld>
            <a:endParaRPr lang="en-US" dirty="0"/>
          </a:p>
        </p:txBody>
      </p:sp>
    </p:spTree>
    <p:extLst>
      <p:ext uri="{BB962C8B-B14F-4D97-AF65-F5344CB8AC3E}">
        <p14:creationId xmlns:p14="http://schemas.microsoft.com/office/powerpoint/2010/main" val="31442795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26</a:t>
            </a:fld>
            <a:endParaRPr lang="en-US" dirty="0"/>
          </a:p>
        </p:txBody>
      </p:sp>
    </p:spTree>
    <p:extLst>
      <p:ext uri="{BB962C8B-B14F-4D97-AF65-F5344CB8AC3E}">
        <p14:creationId xmlns:p14="http://schemas.microsoft.com/office/powerpoint/2010/main" val="10733297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27</a:t>
            </a:fld>
            <a:endParaRPr lang="en-US" dirty="0"/>
          </a:p>
        </p:txBody>
      </p:sp>
    </p:spTree>
    <p:extLst>
      <p:ext uri="{BB962C8B-B14F-4D97-AF65-F5344CB8AC3E}">
        <p14:creationId xmlns:p14="http://schemas.microsoft.com/office/powerpoint/2010/main" val="1563503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28</a:t>
            </a:fld>
            <a:endParaRPr lang="en-US" dirty="0"/>
          </a:p>
        </p:txBody>
      </p:sp>
    </p:spTree>
    <p:extLst>
      <p:ext uri="{BB962C8B-B14F-4D97-AF65-F5344CB8AC3E}">
        <p14:creationId xmlns:p14="http://schemas.microsoft.com/office/powerpoint/2010/main" val="1070567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29</a:t>
            </a:fld>
            <a:endParaRPr lang="en-US" dirty="0"/>
          </a:p>
        </p:txBody>
      </p:sp>
    </p:spTree>
    <p:extLst>
      <p:ext uri="{BB962C8B-B14F-4D97-AF65-F5344CB8AC3E}">
        <p14:creationId xmlns:p14="http://schemas.microsoft.com/office/powerpoint/2010/main" val="4252069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plan</a:t>
            </a:r>
            <a:r>
              <a:rPr lang="en-US" baseline="0" dirty="0" smtClean="0"/>
              <a:t> sponsors can exclude part-time employees from participation in a 401(k) Plan provided that the part-time employees do not reach more than 1,000 Hours of Service in any 12-month eligibility computation period.  Also, it may help to give a little plan design background here and explain that eligibility computation for 401(k) Plan purposes can be based on hours of service, where an employer must track hours of service worked during a selected 12-month eligibility computation period or it can be elapsed time based, which means that hours are not tracked and instead an employee must have worked for a period of time which once lapsed will result in his eligibility for the plan.  Also something to note is that specific plan entry days can also be utilized which allow for participants to enter the plan only on specified dates once the eligibility requirements have be fulfilled.  The Secure Act change is attempting to allow more part-time employees to save for retirement and is a mandatory change.  Service must be counted beginning in 2021 consequently, the earliest time part-time employees will have to be mandatorily included as participants is 2024.  The new rule requires part-time employees be eligible to participate once they have reached age 21 and worked at least 500 hours of service in three consecutive rolling 12-month period.  In addition, vesting service is required to be measures as a 12-month period during which an employee earned at least 500 hours of service.  There is no requirement to provide any match or profit sharing contribution to these part-time works and the mandatory rule does not apply to collectively bargained or union employees.</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3</a:t>
            </a:fld>
            <a:endParaRPr lang="en-US" dirty="0"/>
          </a:p>
        </p:txBody>
      </p:sp>
    </p:spTree>
    <p:extLst>
      <p:ext uri="{BB962C8B-B14F-4D97-AF65-F5344CB8AC3E}">
        <p14:creationId xmlns:p14="http://schemas.microsoft.com/office/powerpoint/2010/main" val="8186260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a:t>
            </a:r>
            <a:r>
              <a:rPr lang="en-US" baseline="0" dirty="0" smtClean="0"/>
              <a:t> was involved with American Society of Association Executives which was among the leaders of the coalition responsible for introducing this change.</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30</a:t>
            </a:fld>
            <a:endParaRPr lang="en-US" dirty="0"/>
          </a:p>
        </p:txBody>
      </p:sp>
    </p:spTree>
    <p:extLst>
      <p:ext uri="{BB962C8B-B14F-4D97-AF65-F5344CB8AC3E}">
        <p14:creationId xmlns:p14="http://schemas.microsoft.com/office/powerpoint/2010/main" val="12841625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31</a:t>
            </a:fld>
            <a:endParaRPr lang="en-US" dirty="0"/>
          </a:p>
        </p:txBody>
      </p:sp>
    </p:spTree>
    <p:extLst>
      <p:ext uri="{BB962C8B-B14F-4D97-AF65-F5344CB8AC3E}">
        <p14:creationId xmlns:p14="http://schemas.microsoft.com/office/powerpoint/2010/main" val="4052287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Unless further guidance clarifies differently,</a:t>
            </a:r>
            <a:r>
              <a:rPr lang="en-US" baseline="0" dirty="0" smtClean="0"/>
              <a:t> only hours of service may be used for part-time employee eligible and vesting purposes.  Plans that currently employ the elapsed time method for counting eligibility service must consider whether they will use different service tracking methods or not and if so how employees who change from part-time to full-time will be affected by the plan design decision.</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4</a:t>
            </a:fld>
            <a:endParaRPr lang="en-US" dirty="0"/>
          </a:p>
        </p:txBody>
      </p:sp>
    </p:spTree>
    <p:extLst>
      <p:ext uri="{BB962C8B-B14F-4D97-AF65-F5344CB8AC3E}">
        <p14:creationId xmlns:p14="http://schemas.microsoft.com/office/powerpoint/2010/main" val="2312201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 law was enacted in late December of 2019</a:t>
            </a:r>
            <a:r>
              <a:rPr lang="en-US" baseline="0" dirty="0" smtClean="0"/>
              <a:t> after notification requirements were in place for the 2020 plan year for calendar year plans</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5</a:t>
            </a:fld>
            <a:endParaRPr lang="en-US" dirty="0"/>
          </a:p>
        </p:txBody>
      </p:sp>
    </p:spTree>
    <p:extLst>
      <p:ext uri="{BB962C8B-B14F-4D97-AF65-F5344CB8AC3E}">
        <p14:creationId xmlns:p14="http://schemas.microsoft.com/office/powerpoint/2010/main" val="2724005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6</a:t>
            </a:fld>
            <a:endParaRPr lang="en-US" dirty="0"/>
          </a:p>
        </p:txBody>
      </p:sp>
    </p:spTree>
    <p:extLst>
      <p:ext uri="{BB962C8B-B14F-4D97-AF65-F5344CB8AC3E}">
        <p14:creationId xmlns:p14="http://schemas.microsoft.com/office/powerpoint/2010/main" val="2297464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7</a:t>
            </a:fld>
            <a:endParaRPr lang="en-US" dirty="0"/>
          </a:p>
        </p:txBody>
      </p:sp>
    </p:spTree>
    <p:extLst>
      <p:ext uri="{BB962C8B-B14F-4D97-AF65-F5344CB8AC3E}">
        <p14:creationId xmlns:p14="http://schemas.microsoft.com/office/powerpoint/2010/main" val="2396611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3D10D5-403C-4F13-89DB-7D0D86F960A6}" type="slidenum">
              <a:rPr lang="en-US" smtClean="0"/>
              <a:pPr/>
              <a:t>8</a:t>
            </a:fld>
            <a:endParaRPr lang="en-US" dirty="0"/>
          </a:p>
        </p:txBody>
      </p:sp>
    </p:spTree>
    <p:extLst>
      <p:ext uri="{BB962C8B-B14F-4D97-AF65-F5344CB8AC3E}">
        <p14:creationId xmlns:p14="http://schemas.microsoft.com/office/powerpoint/2010/main" val="1097343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effectLst/>
              </a:rPr>
              <a:t>We recently got limited guidance from the IRS through a draft version of the </a:t>
            </a:r>
            <a:r>
              <a:rPr lang="en-US" i="1" dirty="0" smtClean="0">
                <a:effectLst/>
              </a:rPr>
              <a:t>2020</a:t>
            </a:r>
            <a:r>
              <a:rPr lang="en-US" dirty="0" smtClean="0">
                <a:effectLst/>
              </a:rPr>
              <a:t> </a:t>
            </a:r>
            <a:r>
              <a:rPr lang="en-US" i="1" dirty="0" smtClean="0">
                <a:effectLst/>
              </a:rPr>
              <a:t>Instructions for Forms 1099-R and 5498</a:t>
            </a:r>
            <a:r>
              <a:rPr lang="en-US" dirty="0" smtClean="0">
                <a:effectLst/>
              </a:rPr>
              <a:t>. (Form 1099-R reports distributions from IRAs and employer retirement plans, while Form 5498 reports contributions, rollovers, and other information on IRAs.) While these draft instructions may not be definitive, the IRS’s approach in reporting such amounts is helpful.</a:t>
            </a:r>
          </a:p>
          <a:p>
            <a:r>
              <a:rPr lang="en-US" dirty="0" smtClean="0">
                <a:effectLst/>
              </a:rPr>
              <a:t>A withdrawal taken as a qualified birth or adoption distribution is to be reported on Form 1099-R based on the recipient’s age (reported in Box 7, </a:t>
            </a:r>
            <a:r>
              <a:rPr lang="en-US" i="1" dirty="0" smtClean="0">
                <a:effectLst/>
              </a:rPr>
              <a:t>Distribution codes</a:t>
            </a:r>
            <a:r>
              <a:rPr lang="en-US" dirty="0" smtClean="0">
                <a:effectLst/>
              </a:rPr>
              <a:t>). For a recipient under age 59½, use Code 1, “Early distribution, no known exception.” The reporting entity makes no determination whether the distribution qualifies for the birth or adoption exception; this is the recipient’s responsibility.</a:t>
            </a:r>
          </a:p>
          <a:p>
            <a:r>
              <a:rPr lang="en-US" dirty="0" smtClean="0">
                <a:effectLst/>
              </a:rPr>
              <a:t>The draft instructions further indicate that re-contributions of qualified birth or adoption distributions to an IRA must be reported on Form 5498 in Box 2, </a:t>
            </a:r>
            <a:r>
              <a:rPr lang="en-US" i="1" dirty="0" smtClean="0">
                <a:effectLst/>
              </a:rPr>
              <a:t>Rollover contributions</a:t>
            </a:r>
            <a:r>
              <a:rPr lang="en-US" dirty="0" smtClean="0">
                <a:effectLst/>
              </a:rPr>
              <a:t>, for the tax year received.</a:t>
            </a:r>
          </a:p>
          <a:p>
            <a:r>
              <a:rPr lang="en-US" dirty="0" smtClean="0">
                <a:effectLst/>
              </a:rPr>
              <a:t> </a:t>
            </a:r>
          </a:p>
        </p:txBody>
      </p:sp>
      <p:sp>
        <p:nvSpPr>
          <p:cNvPr id="4" name="Slide Number Placeholder 3"/>
          <p:cNvSpPr>
            <a:spLocks noGrp="1"/>
          </p:cNvSpPr>
          <p:nvPr>
            <p:ph type="sldNum" sz="quarter" idx="10"/>
          </p:nvPr>
        </p:nvSpPr>
        <p:spPr/>
        <p:txBody>
          <a:bodyPr/>
          <a:lstStyle/>
          <a:p>
            <a:fld id="{613D10D5-403C-4F13-89DB-7D0D86F960A6}" type="slidenum">
              <a:rPr lang="en-US" smtClean="0"/>
              <a:pPr/>
              <a:t>9</a:t>
            </a:fld>
            <a:endParaRPr lang="en-US" dirty="0"/>
          </a:p>
        </p:txBody>
      </p:sp>
    </p:spTree>
    <p:extLst>
      <p:ext uri="{BB962C8B-B14F-4D97-AF65-F5344CB8AC3E}">
        <p14:creationId xmlns:p14="http://schemas.microsoft.com/office/powerpoint/2010/main" val="4065710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5" name="Rectangle 4"/>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ctrTitle"/>
          </p:nvPr>
        </p:nvSpPr>
        <p:spPr>
          <a:xfrm>
            <a:off x="1066800" y="2130425"/>
            <a:ext cx="8077200" cy="1470025"/>
          </a:xfrm>
        </p:spPr>
        <p:txBody>
          <a:bodyPr/>
          <a:lstStyle/>
          <a:p>
            <a:endParaRPr lang="en-US" dirty="0"/>
          </a:p>
        </p:txBody>
      </p:sp>
      <p:sp>
        <p:nvSpPr>
          <p:cNvPr id="3" name="Subtitle 2"/>
          <p:cNvSpPr>
            <a:spLocks noGrp="1"/>
          </p:cNvSpPr>
          <p:nvPr>
            <p:ph type="subTitle" idx="1"/>
          </p:nvPr>
        </p:nvSpPr>
        <p:spPr>
          <a:xfrm>
            <a:off x="1371600" y="3886200"/>
            <a:ext cx="7391400" cy="1752600"/>
          </a:xfrm>
        </p:spPr>
        <p:txBody>
          <a:bodyPr anchor="b"/>
          <a:lstStyle>
            <a:lvl1pPr marL="0" indent="0" algn="ctr">
              <a:spcBef>
                <a:spcPts val="0"/>
              </a:spcBef>
              <a:buNone/>
              <a:defRPr sz="2400" baseline="0">
                <a:solidFill>
                  <a:srgbClr val="2D536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
        <p:nvSpPr>
          <p:cNvPr id="8" name="Slide Number Placeholder 7"/>
          <p:cNvSpPr>
            <a:spLocks noGrp="1"/>
          </p:cNvSpPr>
          <p:nvPr>
            <p:ph type="sldNum" sz="quarter" idx="10"/>
          </p:nvPr>
        </p:nvSpPr>
        <p:spPr>
          <a:xfrm>
            <a:off x="990600" y="6492875"/>
            <a:ext cx="2133600" cy="365125"/>
          </a:xfrm>
        </p:spPr>
        <p:txBody>
          <a:bodyPr/>
          <a:lstStyle/>
          <a:p>
            <a:pPr algn="l">
              <a:defRPr/>
            </a:pPr>
            <a:fld id="{7F76D843-DA52-42A2-91F9-6E455804A600}" type="slidenum">
              <a:rPr lang="en-US" smtClean="0"/>
              <a:pPr algn="l">
                <a:defRPr/>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0600" y="12700"/>
            <a:ext cx="8153400" cy="19272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8AA07F-5C65-4B76-85D1-A63EE935B705}" type="slidenum">
              <a:rPr lang="en-US"/>
              <a:pPr>
                <a:defRPr/>
              </a:pPr>
              <a:t>‹#›</a:t>
            </a:fld>
            <a:endParaRPr lang="en-US" dirty="0"/>
          </a:p>
        </p:txBody>
      </p:sp>
      <p:grpSp>
        <p:nvGrpSpPr>
          <p:cNvPr id="11"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2" name="Rectangle 11"/>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p:cNvPicPr>
            <a:picLocks noChangeAspect="1"/>
          </p:cNvPicPr>
          <p:nvPr userDrawn="1"/>
        </p:nvPicPr>
        <p:blipFill>
          <a:blip r:embed="rId2"/>
          <a:stretch>
            <a:fillRect/>
          </a:stretch>
        </p:blipFill>
        <p:spPr>
          <a:xfrm>
            <a:off x="5576023" y="5835838"/>
            <a:ext cx="3377477" cy="810838"/>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524CB7D-E81B-4EED-9DE6-6F1281756EA9}" type="slidenum">
              <a:rPr lang="en-US"/>
              <a:pPr>
                <a:defRPr/>
              </a:pPr>
              <a:t>‹#›</a:t>
            </a:fld>
            <a:endParaRPr lang="en-US" dirty="0"/>
          </a:p>
        </p:txBody>
      </p:sp>
      <p:grpSp>
        <p:nvGrpSpPr>
          <p:cNvPr id="11"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2" name="Rectangle 11"/>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p:cNvPicPr>
            <a:picLocks noChangeAspect="1"/>
          </p:cNvPicPr>
          <p:nvPr userDrawn="1"/>
        </p:nvPicPr>
        <p:blipFill>
          <a:blip r:embed="rId2"/>
          <a:stretch>
            <a:fillRect/>
          </a:stretch>
        </p:blipFill>
        <p:spPr>
          <a:xfrm>
            <a:off x="5562600" y="5950931"/>
            <a:ext cx="3377477" cy="810838"/>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990600" y="1447800"/>
            <a:ext cx="7696200" cy="4603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066800" y="274638"/>
            <a:ext cx="7620000" cy="1143000"/>
          </a:xfrm>
        </p:spPr>
        <p:txBody>
          <a:bodyPr>
            <a:normAutofit/>
          </a:bodyPr>
          <a:lstStyle>
            <a:lvl1pPr algn="l">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1066800" y="1600201"/>
            <a:ext cx="7620000" cy="4191000"/>
          </a:xfrm>
        </p:spPr>
        <p:txBody>
          <a:bodyPr/>
          <a:lstStyle>
            <a:lvl1pPr>
              <a:buSzPct val="70000"/>
              <a:buFontTx/>
              <a:buBlip>
                <a:blip r:embed="rId2"/>
              </a:buBlip>
              <a:defRPr sz="2800"/>
            </a:lvl1pPr>
            <a:lvl2pPr>
              <a:buSzPct val="75000"/>
              <a:buFontTx/>
              <a:buBlip>
                <a:blip r:embed="rId3"/>
              </a:buBlip>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0"/>
          </p:nvPr>
        </p:nvSpPr>
        <p:spPr>
          <a:xfrm>
            <a:off x="1143000" y="6096000"/>
            <a:ext cx="2133600" cy="365125"/>
          </a:xfrm>
        </p:spPr>
        <p:txBody>
          <a:bodyPr/>
          <a:lstStyle/>
          <a:p>
            <a:pPr algn="l">
              <a:defRPr/>
            </a:pPr>
            <a:fld id="{37CB416F-4778-B14D-8243-3F2F72A8F2B3}" type="slidenum">
              <a:rPr lang="en-US" smtClean="0"/>
              <a:pPr algn="l">
                <a:defRPr/>
              </a:pPr>
              <a:t>‹#›</a:t>
            </a:fld>
            <a:endParaRPr lang="en-US" dirty="0"/>
          </a:p>
        </p:txBody>
      </p:sp>
      <p:grpSp>
        <p:nvGrpSpPr>
          <p:cNvPr id="12"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3" name="Rectangle 12"/>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10400" y="6061075"/>
            <a:ext cx="1676400" cy="40005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B569E07-490A-4060-A7DB-E37EDD55A33D}" type="slidenum">
              <a:rPr lang="en-US"/>
              <a:pPr>
                <a:defRPr/>
              </a:pPr>
              <a:t>‹#›</a:t>
            </a:fld>
            <a:endParaRPr lang="en-US" dirty="0"/>
          </a:p>
        </p:txBody>
      </p:sp>
      <p:pic>
        <p:nvPicPr>
          <p:cNvPr id="10" name="Picture 9"/>
          <p:cNvPicPr>
            <a:picLocks noChangeAspect="1"/>
          </p:cNvPicPr>
          <p:nvPr userDrawn="1"/>
        </p:nvPicPr>
        <p:blipFill>
          <a:blip r:embed="rId2"/>
          <a:stretch>
            <a:fillRect/>
          </a:stretch>
        </p:blipFill>
        <p:spPr>
          <a:xfrm>
            <a:off x="6172200" y="6096000"/>
            <a:ext cx="2565400" cy="3944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AC13308-F277-47C9-B28B-4AC30AC7338D}" type="slidenum">
              <a:rPr lang="en-US"/>
              <a:pPr>
                <a:defRPr/>
              </a:pPr>
              <a:t>‹#›</a:t>
            </a:fld>
            <a:endParaRPr lang="en-US" dirty="0"/>
          </a:p>
        </p:txBody>
      </p:sp>
      <p:pic>
        <p:nvPicPr>
          <p:cNvPr id="8" name="Picture 7"/>
          <p:cNvPicPr>
            <a:picLocks noChangeAspect="1"/>
          </p:cNvPicPr>
          <p:nvPr userDrawn="1"/>
        </p:nvPicPr>
        <p:blipFill>
          <a:blip r:embed="rId2"/>
          <a:stretch>
            <a:fillRect/>
          </a:stretch>
        </p:blipFill>
        <p:spPr>
          <a:xfrm>
            <a:off x="6172200" y="6096000"/>
            <a:ext cx="2565400" cy="39443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5BBA451-0450-447C-8D00-8B3942056578}" type="slidenum">
              <a:rPr lang="en-US"/>
              <a:pPr>
                <a:defRPr/>
              </a:pPr>
              <a:t>‹#›</a:t>
            </a:fld>
            <a:endParaRPr lang="en-US" dirty="0"/>
          </a:p>
        </p:txBody>
      </p:sp>
      <p:pic>
        <p:nvPicPr>
          <p:cNvPr id="10" name="Picture 9"/>
          <p:cNvPicPr>
            <a:picLocks noChangeAspect="1"/>
          </p:cNvPicPr>
          <p:nvPr userDrawn="1"/>
        </p:nvPicPr>
        <p:blipFill>
          <a:blip r:embed="rId2"/>
          <a:stretch>
            <a:fillRect/>
          </a:stretch>
        </p:blipFill>
        <p:spPr>
          <a:xfrm>
            <a:off x="6172200" y="6096000"/>
            <a:ext cx="2565400" cy="39443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4D7F34C-BF67-4F02-B00A-EDBCFAE4BAEF}" type="slidenum">
              <a:rPr lang="en-US"/>
              <a:pPr>
                <a:defRPr/>
              </a:pPr>
              <a:t>‹#›</a:t>
            </a:fld>
            <a:endParaRPr lang="en-US" dirty="0"/>
          </a:p>
        </p:txBody>
      </p:sp>
      <p:sp>
        <p:nvSpPr>
          <p:cNvPr id="7" name="Rectangle 6"/>
          <p:cNvSpPr/>
          <p:nvPr userDrawn="1"/>
        </p:nvSpPr>
        <p:spPr bwMode="auto">
          <a:xfrm>
            <a:off x="0" y="0"/>
            <a:ext cx="22860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3"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4" name="Rectangle 13"/>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EF0DCD3-749E-47FF-822D-5FC0F0CEE887}" type="slidenum">
              <a:rPr lang="en-US"/>
              <a:pPr>
                <a:defRPr/>
              </a:pPr>
              <a:t>‹#›</a:t>
            </a:fld>
            <a:endParaRPr lang="en-US" dirty="0"/>
          </a:p>
        </p:txBody>
      </p:sp>
      <p:grpSp>
        <p:nvGrpSpPr>
          <p:cNvPr id="9"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0" name="Rectangle 9"/>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3629ED-454D-44C0-B368-0DC1D5C51C74}" type="slidenum">
              <a:rPr lang="en-US"/>
              <a:pPr>
                <a:defRPr/>
              </a:pPr>
              <a:t>‹#›</a:t>
            </a:fld>
            <a:endParaRPr lang="en-US" dirty="0"/>
          </a:p>
        </p:txBody>
      </p:sp>
      <p:pic>
        <p:nvPicPr>
          <p:cNvPr id="8" name="Picture 7"/>
          <p:cNvPicPr>
            <a:picLocks noChangeAspect="1"/>
          </p:cNvPicPr>
          <p:nvPr userDrawn="1"/>
        </p:nvPicPr>
        <p:blipFill>
          <a:blip r:embed="rId2"/>
          <a:stretch>
            <a:fillRect/>
          </a:stretch>
        </p:blipFill>
        <p:spPr>
          <a:xfrm>
            <a:off x="6172200" y="6096000"/>
            <a:ext cx="2565400" cy="39443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E7A8C81-BB44-47F9-88F5-6579078BBDC2}" type="slidenum">
              <a:rPr lang="en-US"/>
              <a:pPr>
                <a:defRPr/>
              </a:pPr>
              <a:t>‹#›</a:t>
            </a:fld>
            <a:endParaRPr lang="en-US" dirty="0"/>
          </a:p>
        </p:txBody>
      </p:sp>
      <p:grpSp>
        <p:nvGrpSpPr>
          <p:cNvPr id="12"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3" name="Rectangle 12"/>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457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lgn="l">
              <a:defRPr/>
            </a:pPr>
            <a:fld id="{7F76D843-DA52-42A2-91F9-6E455804A600}" type="slidenum">
              <a:rPr lang="en-US" smtClean="0"/>
              <a:pPr algn="l">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delano@wagnerlawgroup.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dbrandenburg@wagnerlawgroup.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wagnerlawgroup.com/professional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066800" y="1524000"/>
            <a:ext cx="8077200" cy="2286000"/>
          </a:xfrm>
        </p:spPr>
        <p:txBody>
          <a:bodyPr/>
          <a:lstStyle/>
          <a:p>
            <a:pPr indent="47336" defTabSz="1577915">
              <a:spcBef>
                <a:spcPts val="1000"/>
              </a:spcBef>
              <a:defRPr sz="4200" b="1">
                <a:solidFill>
                  <a:srgbClr val="941100"/>
                </a:solidFill>
              </a:defRPr>
            </a:pPr>
            <a:r>
              <a:rPr lang="en-US" sz="4200" b="1" dirty="0" smtClean="0"/>
              <a:t>The SECURE Act Becomes Law</a:t>
            </a:r>
            <a:endParaRPr lang="en-US" dirty="0"/>
          </a:p>
        </p:txBody>
      </p:sp>
      <p:sp>
        <p:nvSpPr>
          <p:cNvPr id="11" name="Subtitle 2"/>
          <p:cNvSpPr txBox="1">
            <a:spLocks/>
          </p:cNvSpPr>
          <p:nvPr/>
        </p:nvSpPr>
        <p:spPr bwMode="auto">
          <a:xfrm>
            <a:off x="1295400" y="3505200"/>
            <a:ext cx="7441442" cy="2667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ctr">
              <a:spcBef>
                <a:spcPts val="0"/>
              </a:spcBef>
              <a:buNone/>
              <a:defRPr sz="2400" baseline="0">
                <a:solidFill>
                  <a:srgbClr val="4F597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914400" rtl="0" eaLnBrk="1" fontAlgn="base" latinLnBrk="0" hangingPunct="1">
              <a:lnSpc>
                <a:spcPct val="100000"/>
              </a:lnSpc>
              <a:spcBef>
                <a:spcPts val="0"/>
              </a:spcBef>
              <a:spcAft>
                <a:spcPct val="0"/>
              </a:spcAft>
              <a:buClrTx/>
              <a:buSzTx/>
              <a:buFont typeface="Arial" charset="0"/>
              <a:buNone/>
              <a:tabLst/>
              <a:defRPr/>
            </a:pPr>
            <a:endParaRPr lang="en-US" sz="2000" noProof="0" dirty="0" smtClean="0">
              <a:solidFill>
                <a:schemeClr val="tx1"/>
              </a:solidFill>
              <a:latin typeface="+mn-lt"/>
              <a:cs typeface="+mn-cs"/>
            </a:endParaRP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endParaRPr lang="en-US" sz="2000" noProof="0" dirty="0" smtClean="0">
              <a:solidFill>
                <a:schemeClr val="tx1"/>
              </a:solidFill>
              <a:latin typeface="+mn-lt"/>
              <a:cs typeface="+mn-cs"/>
            </a:endParaRP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lang="en-US" sz="2000" noProof="0" dirty="0" smtClean="0">
                <a:solidFill>
                  <a:schemeClr val="tx1"/>
                </a:solidFill>
                <a:latin typeface="+mn-lt"/>
                <a:cs typeface="+mn-cs"/>
              </a:rPr>
              <a:t>Presented by:</a:t>
            </a: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endParaRPr kumimoji="0" lang="en-US" sz="2000" b="0" i="0" u="none" strike="noStrike" kern="1200" cap="none" spc="0" normalizeH="0" noProof="0" dirty="0" smtClean="0">
              <a:ln>
                <a:noFill/>
              </a:ln>
              <a:solidFill>
                <a:schemeClr val="tx1"/>
              </a:solidFill>
              <a:effectLst/>
              <a:uLnTx/>
              <a:uFillTx/>
              <a:latin typeface="+mn-lt"/>
              <a:cs typeface="+mn-cs"/>
            </a:endParaRP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lang="en-US" sz="2800" b="1" dirty="0" smtClean="0">
                <a:solidFill>
                  <a:schemeClr val="tx1"/>
                </a:solidFill>
                <a:latin typeface="+mn-lt"/>
                <a:cs typeface="+mn-cs"/>
              </a:rPr>
              <a:t>  Dannae Delano           Dan S. Brandenburg</a:t>
            </a:r>
            <a:endParaRPr lang="en-US" sz="2800" b="1" dirty="0">
              <a:solidFill>
                <a:schemeClr val="tx1"/>
              </a:solidFill>
              <a:latin typeface="+mn-lt"/>
              <a:cs typeface="+mn-cs"/>
            </a:endParaRP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lang="en-US" sz="2000" dirty="0" smtClean="0">
                <a:solidFill>
                  <a:schemeClr val="tx1"/>
                </a:solidFill>
                <a:latin typeface="+mn-lt"/>
                <a:cs typeface="+mn-cs"/>
              </a:rPr>
              <a:t>T</a:t>
            </a:r>
            <a:r>
              <a:rPr kumimoji="0" lang="en-US" sz="2000" b="0" i="0" u="none" strike="noStrike" kern="1200" cap="none" spc="0" normalizeH="0" noProof="0" dirty="0" smtClean="0">
                <a:ln>
                  <a:noFill/>
                </a:ln>
                <a:solidFill>
                  <a:schemeClr val="tx1"/>
                </a:solidFill>
                <a:effectLst/>
                <a:uLnTx/>
                <a:uFillTx/>
                <a:latin typeface="+mn-lt"/>
                <a:cs typeface="+mn-cs"/>
              </a:rPr>
              <a:t>he Wagner Law Group                   The Wagner Law Group</a:t>
            </a:r>
          </a:p>
          <a:p>
            <a:pPr lvl="0">
              <a:defRPr/>
            </a:pPr>
            <a:r>
              <a:rPr lang="en-US" sz="2000" dirty="0" smtClean="0">
                <a:solidFill>
                  <a:schemeClr val="tx1"/>
                </a:solidFill>
                <a:latin typeface="+mn-lt"/>
                <a:cs typeface="+mn-cs"/>
              </a:rPr>
              <a:t>1099 Milwaukee </a:t>
            </a:r>
            <a:r>
              <a:rPr lang="en-US" sz="2000" dirty="0">
                <a:solidFill>
                  <a:schemeClr val="tx1"/>
                </a:solidFill>
                <a:latin typeface="+mn-lt"/>
                <a:cs typeface="+mn-cs"/>
              </a:rPr>
              <a:t>Street       </a:t>
            </a:r>
            <a:r>
              <a:rPr lang="en-US" sz="2000" dirty="0" smtClean="0">
                <a:solidFill>
                  <a:schemeClr val="tx1"/>
                </a:solidFill>
                <a:latin typeface="+mn-lt"/>
                <a:cs typeface="+mn-cs"/>
              </a:rPr>
              <a:t>            800 </a:t>
            </a:r>
            <a:r>
              <a:rPr lang="en-US" sz="2000" dirty="0">
                <a:solidFill>
                  <a:schemeClr val="tx1"/>
                </a:solidFill>
                <a:latin typeface="+mn-lt"/>
                <a:cs typeface="+mn-cs"/>
              </a:rPr>
              <a:t>Connecticut Avenue, </a:t>
            </a:r>
            <a:endParaRPr lang="en-US" sz="2000" dirty="0" smtClean="0">
              <a:solidFill>
                <a:schemeClr val="tx1"/>
              </a:solidFill>
              <a:latin typeface="+mn-lt"/>
              <a:cs typeface="+mn-cs"/>
            </a:endParaRPr>
          </a:p>
          <a:p>
            <a:pPr lvl="0">
              <a:defRPr/>
            </a:pPr>
            <a:r>
              <a:rPr lang="en-US" sz="2000" dirty="0" smtClean="0">
                <a:solidFill>
                  <a:schemeClr val="tx1"/>
                </a:solidFill>
                <a:latin typeface="+mn-lt"/>
                <a:cs typeface="+mn-cs"/>
              </a:rPr>
              <a:t>     Suite 140                                       N.W., Suite 810   </a:t>
            </a:r>
          </a:p>
          <a:p>
            <a:pPr lvl="0">
              <a:defRPr/>
            </a:pPr>
            <a:r>
              <a:rPr kumimoji="0" lang="en-US" sz="2000" b="0" i="0" u="none" strike="noStrike" kern="1200" cap="none" spc="0" normalizeH="0" noProof="0" dirty="0" smtClean="0">
                <a:ln>
                  <a:noFill/>
                </a:ln>
                <a:solidFill>
                  <a:schemeClr val="tx1"/>
                </a:solidFill>
                <a:effectLst/>
                <a:uLnTx/>
                <a:uFillTx/>
                <a:latin typeface="+mn-lt"/>
                <a:cs typeface="+mn-cs"/>
              </a:rPr>
              <a:t>St. Louis, MO  </a:t>
            </a:r>
            <a:r>
              <a:rPr lang="en-US" sz="2000" dirty="0">
                <a:solidFill>
                  <a:schemeClr val="tx1"/>
                </a:solidFill>
                <a:latin typeface="+mn-lt"/>
                <a:cs typeface="+mn-cs"/>
              </a:rPr>
              <a:t>63122  </a:t>
            </a:r>
            <a:r>
              <a:rPr lang="en-US" sz="2000" dirty="0" smtClean="0">
                <a:solidFill>
                  <a:schemeClr val="tx1"/>
                </a:solidFill>
                <a:latin typeface="+mn-lt"/>
                <a:cs typeface="+mn-cs"/>
              </a:rPr>
              <a:t>                    Washington</a:t>
            </a:r>
            <a:r>
              <a:rPr lang="en-US" sz="2000" dirty="0">
                <a:solidFill>
                  <a:schemeClr val="tx1"/>
                </a:solidFill>
                <a:latin typeface="+mn-lt"/>
                <a:cs typeface="+mn-cs"/>
              </a:rPr>
              <a:t>, D.C. </a:t>
            </a:r>
            <a:r>
              <a:rPr lang="en-US" sz="2000" dirty="0" smtClean="0">
                <a:solidFill>
                  <a:schemeClr val="tx1"/>
                </a:solidFill>
                <a:latin typeface="+mn-lt"/>
                <a:cs typeface="+mn-cs"/>
              </a:rPr>
              <a:t>20006</a:t>
            </a:r>
            <a:endParaRPr kumimoji="0" lang="en-US" sz="2000" b="0" i="0" u="none" strike="noStrike" kern="1200" cap="none" spc="0" normalizeH="0" noProof="0" dirty="0" smtClean="0">
              <a:ln>
                <a:noFill/>
              </a:ln>
              <a:solidFill>
                <a:schemeClr val="tx1"/>
              </a:solidFill>
              <a:effectLst/>
              <a:uLnTx/>
              <a:uFillTx/>
              <a:latin typeface="+mn-lt"/>
              <a:cs typeface="+mn-cs"/>
            </a:endParaRP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lang="en-US" sz="2000" dirty="0" smtClean="0">
                <a:solidFill>
                  <a:schemeClr val="tx1"/>
                </a:solidFill>
                <a:latin typeface="+mn-lt"/>
                <a:cs typeface="+mn-cs"/>
              </a:rPr>
              <a:t>(314) 236-0065                                    (202) 969-2800</a:t>
            </a: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lang="en-US" sz="2000" dirty="0" smtClean="0">
                <a:solidFill>
                  <a:schemeClr val="tx1"/>
                </a:solidFill>
                <a:latin typeface="+mn-lt"/>
                <a:cs typeface="+mn-cs"/>
                <a:hlinkClick r:id="rId3"/>
              </a:rPr>
              <a:t>ddelano@wagnerlawgroup.com</a:t>
            </a:r>
            <a:r>
              <a:rPr lang="en-US" sz="2000" dirty="0" smtClean="0">
                <a:solidFill>
                  <a:schemeClr val="tx1"/>
                </a:solidFill>
                <a:latin typeface="+mn-lt"/>
                <a:cs typeface="+mn-cs"/>
              </a:rPr>
              <a:t> </a:t>
            </a:r>
            <a:r>
              <a:rPr lang="en-US" sz="2000" dirty="0" smtClean="0">
                <a:solidFill>
                  <a:schemeClr val="tx1"/>
                </a:solidFill>
                <a:latin typeface="+mn-lt"/>
                <a:cs typeface="+mn-cs"/>
                <a:hlinkClick r:id="rId4"/>
              </a:rPr>
              <a:t>dbrandenburg@wagnerlawgroup.com</a:t>
            </a:r>
            <a:endParaRPr lang="en-US" sz="2000" dirty="0" smtClean="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In-Service Withdrawal for Birth and Adoption Expenses – OPTIONAL CHANGE</a:t>
            </a:r>
            <a:endParaRPr lang="en-US" dirty="0"/>
          </a:p>
        </p:txBody>
      </p:sp>
      <p:sp>
        <p:nvSpPr>
          <p:cNvPr id="3" name="Content Placeholder 2"/>
          <p:cNvSpPr>
            <a:spLocks noGrp="1"/>
          </p:cNvSpPr>
          <p:nvPr>
            <p:ph idx="1"/>
          </p:nvPr>
        </p:nvSpPr>
        <p:spPr>
          <a:xfrm>
            <a:off x="1066800" y="1447800"/>
            <a:ext cx="7620000" cy="4343401"/>
          </a:xfrm>
        </p:spPr>
        <p:txBody>
          <a:bodyPr/>
          <a:lstStyle/>
          <a:p>
            <a:pPr lvl="1"/>
            <a:r>
              <a:rPr lang="en-US" sz="2000" b="1" dirty="0"/>
              <a:t>Plan Sponsor Advice</a:t>
            </a:r>
            <a:r>
              <a:rPr lang="en-US" sz="2000" dirty="0"/>
              <a:t>:  Plan sponsors may elect to add this feature.  Details will be outlined in subsequent guidance.  Even if a plan sponsor does not add this feature, a participant could be eligible for relief from the 10% penalty tax for early withdrawal.  This change alone has a number of operational implications, including updating distribution forms (including 402(f) notices), plan documents, SPDs, participant communications, Form 1099-R reporting and withholding processes and rollover processes</a:t>
            </a:r>
            <a:r>
              <a:rPr lang="en-US" sz="2000" dirty="0" smtClean="0"/>
              <a:t>.</a:t>
            </a:r>
          </a:p>
          <a:p>
            <a:pPr marL="457200" lvl="1" indent="0">
              <a:buNone/>
            </a:pPr>
            <a:endParaRPr lang="en-US" sz="2000" dirty="0"/>
          </a:p>
          <a:p>
            <a:pPr lvl="1"/>
            <a:r>
              <a:rPr lang="en-US" sz="2000" b="1" dirty="0"/>
              <a:t>Service Provider Advice</a:t>
            </a:r>
            <a:r>
              <a:rPr lang="en-US" sz="2000" dirty="0"/>
              <a:t>:  Changes will be necessary to distribution policies and procedures, related distribution forms, plan documents, SPDs and participant communications.</a:t>
            </a:r>
          </a:p>
          <a:p>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10</a:t>
            </a:fld>
            <a:endParaRPr lang="en-US" dirty="0"/>
          </a:p>
        </p:txBody>
      </p:sp>
    </p:spTree>
    <p:extLst>
      <p:ext uri="{BB962C8B-B14F-4D97-AF65-F5344CB8AC3E}">
        <p14:creationId xmlns:p14="http://schemas.microsoft.com/office/powerpoint/2010/main" val="737515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Disaster Relief– OPTIONAL CHANGE</a:t>
            </a:r>
            <a:endParaRPr lang="en-US" dirty="0"/>
          </a:p>
        </p:txBody>
      </p:sp>
      <p:sp>
        <p:nvSpPr>
          <p:cNvPr id="3" name="Content Placeholder 2"/>
          <p:cNvSpPr>
            <a:spLocks noGrp="1"/>
          </p:cNvSpPr>
          <p:nvPr>
            <p:ph idx="1"/>
          </p:nvPr>
        </p:nvSpPr>
        <p:spPr>
          <a:xfrm>
            <a:off x="1066800" y="1447800"/>
            <a:ext cx="7620000" cy="4343401"/>
          </a:xfrm>
        </p:spPr>
        <p:txBody>
          <a:bodyPr/>
          <a:lstStyle/>
          <a:p>
            <a:pPr lvl="1"/>
            <a:r>
              <a:rPr lang="en-US" sz="2000" b="1" dirty="0"/>
              <a:t>Current Rule</a:t>
            </a:r>
            <a:r>
              <a:rPr lang="en-US" sz="2000" dirty="0"/>
              <a:t>:  Prior disaster relief distributions from 401(k) were allowed (e.g. Maria, Harvey, Irma</a:t>
            </a:r>
            <a:r>
              <a:rPr lang="en-US" sz="2000" dirty="0" smtClean="0"/>
              <a:t>)</a:t>
            </a:r>
            <a:endParaRPr lang="en-US" sz="2000" dirty="0"/>
          </a:p>
          <a:p>
            <a:pPr lvl="1"/>
            <a:r>
              <a:rPr lang="en-US" sz="2000" b="1" dirty="0"/>
              <a:t>New Rule</a:t>
            </a:r>
            <a:r>
              <a:rPr lang="en-US" sz="2000" dirty="0"/>
              <a:t>:  Disaster relief distributions from 401(k) allowed for more recent disasters.  Participants have 180 days from the date of enactment to take advantage of the relief (June 17, 2020</a:t>
            </a:r>
            <a:r>
              <a:rPr lang="en-US" sz="2000" dirty="0" smtClean="0"/>
              <a:t>)</a:t>
            </a:r>
            <a:endParaRPr lang="en-US" sz="2000" dirty="0"/>
          </a:p>
          <a:p>
            <a:pPr lvl="1"/>
            <a:r>
              <a:rPr lang="en-US" sz="2000" b="1" dirty="0"/>
              <a:t>Effective Date</a:t>
            </a:r>
            <a:r>
              <a:rPr lang="en-US" sz="2000" dirty="0"/>
              <a:t>:  December 20, 2019 (date of enactment</a:t>
            </a:r>
            <a:r>
              <a:rPr lang="en-US" sz="2000" dirty="0" smtClean="0"/>
              <a:t>)</a:t>
            </a:r>
            <a:endParaRPr lang="en-US" sz="2000" dirty="0"/>
          </a:p>
          <a:p>
            <a:pPr lvl="1"/>
            <a:r>
              <a:rPr lang="en-US" sz="2000" b="1" dirty="0"/>
              <a:t>Plan Sponsor Advice</a:t>
            </a:r>
            <a:r>
              <a:rPr lang="en-US" sz="2000" dirty="0"/>
              <a:t>:  Special plan amendments must be adopted by the end of the 2020 plan year (2022 for governmental plans) unless otherwise extended.</a:t>
            </a:r>
          </a:p>
          <a:p>
            <a:pPr lvl="1"/>
            <a:r>
              <a:rPr lang="en-US" sz="2000" b="1" dirty="0"/>
              <a:t>Service Provider Advice</a:t>
            </a:r>
            <a:r>
              <a:rPr lang="en-US" sz="2000" dirty="0"/>
              <a:t>: Review the process steps taken for prior disaster relief and adopt them for the new relief, including special employer election forms, distribution packages, rollover processes, loan processes, 1099-R reporting, plan document and SPD updates.</a:t>
            </a:r>
          </a:p>
          <a:p>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11</a:t>
            </a:fld>
            <a:endParaRPr lang="en-US" dirty="0"/>
          </a:p>
        </p:txBody>
      </p:sp>
    </p:spTree>
    <p:extLst>
      <p:ext uri="{BB962C8B-B14F-4D97-AF65-F5344CB8AC3E}">
        <p14:creationId xmlns:p14="http://schemas.microsoft.com/office/powerpoint/2010/main" val="27794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Income Disclosures and Investment Options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#1 Lifetime Income Disclosures—MANDATORY</a:t>
            </a:r>
          </a:p>
          <a:p>
            <a:pPr lvl="1"/>
            <a:r>
              <a:rPr lang="en-US" sz="1600" b="1" dirty="0"/>
              <a:t>Current Rule</a:t>
            </a:r>
            <a:r>
              <a:rPr lang="en-US" sz="1600" dirty="0"/>
              <a:t>: </a:t>
            </a:r>
            <a:r>
              <a:rPr lang="en-US" sz="1600" dirty="0" smtClean="0"/>
              <a:t>ERISA Section </a:t>
            </a:r>
            <a:r>
              <a:rPr lang="en-US" sz="1600" dirty="0"/>
              <a:t>105(a)(2) </a:t>
            </a:r>
            <a:r>
              <a:rPr lang="en-US" sz="1600" dirty="0" smtClean="0"/>
              <a:t>establishes </a:t>
            </a:r>
            <a:r>
              <a:rPr lang="en-US" sz="1600" dirty="0"/>
              <a:t>disclosure requirements for employee benefit plan statements provided to participants in defined contribution retirement plans, such as the participant’s account balance and the value of each investment option held in the account.</a:t>
            </a:r>
          </a:p>
          <a:p>
            <a:pPr lvl="1"/>
            <a:r>
              <a:rPr lang="en-US" sz="1600" b="1" dirty="0"/>
              <a:t>New Rule</a:t>
            </a:r>
            <a:r>
              <a:rPr lang="en-US" sz="1600" dirty="0"/>
              <a:t>: The SECURE Act amends </a:t>
            </a:r>
            <a:r>
              <a:rPr lang="en-US" sz="1600" dirty="0" smtClean="0"/>
              <a:t>ERISA section </a:t>
            </a:r>
            <a:r>
              <a:rPr lang="en-US" sz="1600" dirty="0"/>
              <a:t>105(a)(2) to require that a defined contribution plan statement include, at least once during a twelve-month period, a lifetime income disclosure that that sets forth </a:t>
            </a:r>
            <a:r>
              <a:rPr lang="en-US" sz="1600" dirty="0" smtClean="0"/>
              <a:t>a lifetime </a:t>
            </a:r>
            <a:r>
              <a:rPr lang="en-US" sz="1600" dirty="0"/>
              <a:t>income stream </a:t>
            </a:r>
            <a:r>
              <a:rPr lang="en-US" sz="1600" dirty="0" smtClean="0"/>
              <a:t>equivalent </a:t>
            </a:r>
            <a:r>
              <a:rPr lang="en-US" sz="1600" dirty="0"/>
              <a:t>of the participant’s account balance.</a:t>
            </a:r>
          </a:p>
          <a:p>
            <a:pPr lvl="1"/>
            <a:r>
              <a:rPr lang="en-US" sz="1600" b="1" dirty="0"/>
              <a:t>Effective Date</a:t>
            </a:r>
            <a:r>
              <a:rPr lang="en-US" sz="1600" dirty="0"/>
              <a:t>:  The requirement becomes effective 12 months after the later of the Department of Labor’s (“DOL”) issuance of (</a:t>
            </a:r>
            <a:r>
              <a:rPr lang="en-US" sz="1600" dirty="0" err="1"/>
              <a:t>i</a:t>
            </a:r>
            <a:r>
              <a:rPr lang="en-US" sz="1600" dirty="0"/>
              <a:t>) interim final rules implementing the lifetime income provisions, (ii) model disclosures, and (iii) the assumptions plans should use in converting the participant’s account balance to a lifetime income stream.  The SECURE Act directs the DOL to issue such guidance by December 20, 2020. </a:t>
            </a:r>
          </a:p>
          <a:p>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12</a:t>
            </a:fld>
            <a:endParaRPr lang="en-US" dirty="0"/>
          </a:p>
        </p:txBody>
      </p:sp>
    </p:spTree>
    <p:extLst>
      <p:ext uri="{BB962C8B-B14F-4D97-AF65-F5344CB8AC3E}">
        <p14:creationId xmlns:p14="http://schemas.microsoft.com/office/powerpoint/2010/main" val="2970483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Income Disclosures and Investment Options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smtClean="0"/>
              <a:t>#</a:t>
            </a:r>
            <a:r>
              <a:rPr lang="en-US" b="1" dirty="0"/>
              <a:t>1 Lifetime Income </a:t>
            </a:r>
            <a:r>
              <a:rPr lang="en-US" b="1" dirty="0" smtClean="0"/>
              <a:t>Disclosures—MANDATORY</a:t>
            </a:r>
          </a:p>
          <a:p>
            <a:pPr lvl="1"/>
            <a:r>
              <a:rPr lang="en-US" b="1" dirty="0"/>
              <a:t>Plan Sponsor Advice:  </a:t>
            </a:r>
            <a:r>
              <a:rPr lang="en-US" dirty="0" smtClean="0"/>
              <a:t>Wait for </a:t>
            </a:r>
            <a:r>
              <a:rPr lang="en-US" dirty="0"/>
              <a:t>the DOL </a:t>
            </a:r>
            <a:r>
              <a:rPr lang="en-US" dirty="0" smtClean="0"/>
              <a:t>guidance and </a:t>
            </a:r>
            <a:r>
              <a:rPr lang="en-US" dirty="0"/>
              <a:t>discuss implementing the necessary changes with service providers.</a:t>
            </a:r>
          </a:p>
          <a:p>
            <a:pPr lvl="1"/>
            <a:r>
              <a:rPr lang="en-US" b="1" dirty="0"/>
              <a:t>Service Provider Advice:  </a:t>
            </a:r>
            <a:r>
              <a:rPr lang="en-US" dirty="0" err="1"/>
              <a:t>recordkeepers</a:t>
            </a:r>
            <a:r>
              <a:rPr lang="en-US" dirty="0"/>
              <a:t> and third party administrators </a:t>
            </a:r>
            <a:r>
              <a:rPr lang="en-US" dirty="0" smtClean="0"/>
              <a:t>will need to </a:t>
            </a:r>
            <a:r>
              <a:rPr lang="en-US" dirty="0"/>
              <a:t>change the statements currently sent to plan participants.  Service providers will need to determine when and how to implement the lifetime income disclosures.  This will be impossible until after the DOL issues guidance.</a:t>
            </a:r>
          </a:p>
          <a:p>
            <a:endParaRPr lang="en-US"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13</a:t>
            </a:fld>
            <a:endParaRPr lang="en-US" dirty="0"/>
          </a:p>
        </p:txBody>
      </p:sp>
    </p:spTree>
    <p:extLst>
      <p:ext uri="{BB962C8B-B14F-4D97-AF65-F5344CB8AC3E}">
        <p14:creationId xmlns:p14="http://schemas.microsoft.com/office/powerpoint/2010/main" val="2585620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Income Disclosures and Investment Options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#2 Portability of Lifetime Options—OPTIONAL</a:t>
            </a:r>
          </a:p>
          <a:p>
            <a:pPr lvl="1"/>
            <a:r>
              <a:rPr lang="en-US" sz="1800" b="1" dirty="0"/>
              <a:t>Current Rule</a:t>
            </a:r>
            <a:r>
              <a:rPr lang="en-US" sz="1800" dirty="0"/>
              <a:t>: Code sections 401(a), 401(k)(2)(B), 403(b)(11), 403(b)(7)(A), and 457(d)(1)(A) provide restrictions on when a distribution may be made from </a:t>
            </a:r>
            <a:r>
              <a:rPr lang="en-US" sz="1800" dirty="0" smtClean="0"/>
              <a:t>tax-qualified defined contribution plans</a:t>
            </a:r>
            <a:r>
              <a:rPr lang="en-US" sz="1800" dirty="0"/>
              <a:t>, like 401(k) plans, as well as 403(b) plans and </a:t>
            </a:r>
            <a:r>
              <a:rPr lang="en-US" sz="1800" dirty="0" smtClean="0"/>
              <a:t>457(b) </a:t>
            </a:r>
            <a:r>
              <a:rPr lang="en-US" sz="1800" dirty="0"/>
              <a:t>plans.</a:t>
            </a:r>
          </a:p>
          <a:p>
            <a:pPr lvl="1"/>
            <a:r>
              <a:rPr lang="en-US" sz="1800" b="1" dirty="0"/>
              <a:t>New Rule</a:t>
            </a:r>
            <a:r>
              <a:rPr lang="en-US" sz="1800" dirty="0"/>
              <a:t>:  The SECURE Act amends the above Code sections to allow for the distribution of a </a:t>
            </a:r>
            <a:r>
              <a:rPr lang="en-US" sz="1800" dirty="0" smtClean="0"/>
              <a:t>lifetime </a:t>
            </a:r>
            <a:r>
              <a:rPr lang="en-US" sz="1800" dirty="0"/>
              <a:t>income </a:t>
            </a:r>
            <a:r>
              <a:rPr lang="en-US" sz="1800" dirty="0" smtClean="0"/>
              <a:t>investment </a:t>
            </a:r>
            <a:r>
              <a:rPr lang="en-US" sz="1800" dirty="0"/>
              <a:t>that is a </a:t>
            </a:r>
            <a:r>
              <a:rPr lang="en-US" sz="1800" dirty="0" smtClean="0"/>
              <a:t>qualified distribution </a:t>
            </a:r>
            <a:r>
              <a:rPr lang="en-US" sz="1800" dirty="0"/>
              <a:t>or the distribution of a </a:t>
            </a:r>
            <a:r>
              <a:rPr lang="en-US" sz="1800" dirty="0" smtClean="0"/>
              <a:t>lifetime </a:t>
            </a:r>
            <a:r>
              <a:rPr lang="en-US" sz="1800" dirty="0"/>
              <a:t>income </a:t>
            </a:r>
            <a:r>
              <a:rPr lang="en-US" sz="1800" dirty="0" smtClean="0"/>
              <a:t>investment </a:t>
            </a:r>
            <a:r>
              <a:rPr lang="en-US" sz="1800" dirty="0"/>
              <a:t>in the form of a </a:t>
            </a:r>
            <a:r>
              <a:rPr lang="en-US" sz="1800" dirty="0" smtClean="0"/>
              <a:t>qualified </a:t>
            </a:r>
            <a:r>
              <a:rPr lang="en-US" sz="1800" dirty="0"/>
              <a:t>plan distribution annuity contract</a:t>
            </a:r>
            <a:r>
              <a:rPr lang="en-US" sz="1800" dirty="0" smtClean="0"/>
              <a:t>.  </a:t>
            </a:r>
            <a:r>
              <a:rPr lang="en-US" sz="1800" dirty="0"/>
              <a:t>The distribution event is tied to when the distribution option ceases to be made available under the plan rather than other distribution events found in the Code, such as severance from employment.</a:t>
            </a:r>
          </a:p>
          <a:p>
            <a:pPr lvl="1"/>
            <a:r>
              <a:rPr lang="en-US" sz="1800" b="1" dirty="0"/>
              <a:t>Effective Date</a:t>
            </a:r>
            <a:r>
              <a:rPr lang="en-US" sz="1800" dirty="0"/>
              <a:t>: effective in plan years beginning after December 31, 2019</a:t>
            </a:r>
          </a:p>
          <a:p>
            <a:endParaRPr lang="en-US"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14</a:t>
            </a:fld>
            <a:endParaRPr lang="en-US" dirty="0"/>
          </a:p>
        </p:txBody>
      </p:sp>
    </p:spTree>
    <p:extLst>
      <p:ext uri="{BB962C8B-B14F-4D97-AF65-F5344CB8AC3E}">
        <p14:creationId xmlns:p14="http://schemas.microsoft.com/office/powerpoint/2010/main" val="3042207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Income Disclosures and Investment Options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#2 Portability of Lifetime Options—OPTIONAL</a:t>
            </a:r>
          </a:p>
          <a:p>
            <a:pPr lvl="1"/>
            <a:r>
              <a:rPr lang="en-US" b="1" dirty="0"/>
              <a:t>Plan Sponsor Advice:  </a:t>
            </a:r>
            <a:r>
              <a:rPr lang="en-US" dirty="0"/>
              <a:t>Plans with lifetime income options should consider amendments to implement the additional distribution provisions.</a:t>
            </a:r>
          </a:p>
          <a:p>
            <a:pPr lvl="1"/>
            <a:r>
              <a:rPr lang="en-US" b="1" dirty="0"/>
              <a:t>Service Provider Advice:  </a:t>
            </a:r>
            <a:r>
              <a:rPr lang="en-US" dirty="0"/>
              <a:t>Plans with lifetime income options may require plan amendments and document updates and participant communications regarding same.</a:t>
            </a:r>
          </a:p>
          <a:p>
            <a:endParaRPr lang="en-US"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15</a:t>
            </a:fld>
            <a:endParaRPr lang="en-US" dirty="0"/>
          </a:p>
        </p:txBody>
      </p:sp>
    </p:spTree>
    <p:extLst>
      <p:ext uri="{BB962C8B-B14F-4D97-AF65-F5344CB8AC3E}">
        <p14:creationId xmlns:p14="http://schemas.microsoft.com/office/powerpoint/2010/main" val="1144161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Income Disclosures and Investment Options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#3 Fiduciary Safe Harbor for Selection of Lifetime Income Provider—OPTIONAL</a:t>
            </a:r>
          </a:p>
          <a:p>
            <a:pPr lvl="1"/>
            <a:r>
              <a:rPr lang="en-US" sz="2000" b="1" dirty="0"/>
              <a:t>Current Rule</a:t>
            </a:r>
            <a:r>
              <a:rPr lang="en-US" sz="2000" dirty="0"/>
              <a:t>:  In 2008, the DOL issued 29 C.F.R. § 404a-4, which provides a safe harbor (“Annuity Selection Safe Harbor”) for the selection of an annuity provider and contract in connection with annuity distributions from defined contribution plans.</a:t>
            </a:r>
          </a:p>
          <a:p>
            <a:pPr lvl="1"/>
            <a:r>
              <a:rPr lang="en-US" sz="2000" b="1" dirty="0"/>
              <a:t>New Rule</a:t>
            </a:r>
            <a:r>
              <a:rPr lang="en-US" sz="2000" dirty="0"/>
              <a:t>:  The SECURE Act provides for a specific safe harbor applicable to the selection of an insurance company that issues a “guaranteed income contract” made available under a defined contribution plan.</a:t>
            </a:r>
          </a:p>
          <a:p>
            <a:pPr lvl="1"/>
            <a:r>
              <a:rPr lang="en-US" sz="2000" b="1" dirty="0"/>
              <a:t>Effective Date</a:t>
            </a:r>
            <a:r>
              <a:rPr lang="en-US" sz="2000" dirty="0"/>
              <a:t>:  December 20, 2019 (date of enactment)</a:t>
            </a:r>
          </a:p>
          <a:p>
            <a:endParaRPr lang="en-US"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16</a:t>
            </a:fld>
            <a:endParaRPr lang="en-US" dirty="0"/>
          </a:p>
        </p:txBody>
      </p:sp>
    </p:spTree>
    <p:extLst>
      <p:ext uri="{BB962C8B-B14F-4D97-AF65-F5344CB8AC3E}">
        <p14:creationId xmlns:p14="http://schemas.microsoft.com/office/powerpoint/2010/main" val="2137889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Income Disclosures and Investment Options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#3 Fiduciary Safe Harbor for Selection of Lifetime Income Provider—OPTIONAL</a:t>
            </a:r>
          </a:p>
          <a:p>
            <a:pPr lvl="1"/>
            <a:r>
              <a:rPr lang="en-US" sz="2000" b="1" dirty="0"/>
              <a:t>Plan Sponsor Advice</a:t>
            </a:r>
            <a:r>
              <a:rPr lang="en-US" sz="2000" dirty="0"/>
              <a:t>:  Plan fiduciaries should consider utilizing this safe harbor when adding lifetime income features to defined contribution plans.  The new safe harbor is much easier than current DOL guidance.  The financial wherewithal of  the insurance company need only be examined at the time of selection and representations from the insurance company regarding its financial capacity to pay claims can be relied upon.</a:t>
            </a:r>
          </a:p>
          <a:p>
            <a:pPr lvl="1"/>
            <a:r>
              <a:rPr lang="en-US" sz="2000" b="1" dirty="0"/>
              <a:t>Service Provider Advice</a:t>
            </a:r>
            <a:r>
              <a:rPr lang="en-US" sz="2000" dirty="0"/>
              <a:t>:  Insurance companies may start advocating lifetime income options for defined contribution plans.</a:t>
            </a:r>
          </a:p>
          <a:p>
            <a:endParaRPr lang="en-US"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17</a:t>
            </a:fld>
            <a:endParaRPr lang="en-US" dirty="0"/>
          </a:p>
        </p:txBody>
      </p:sp>
    </p:spTree>
    <p:extLst>
      <p:ext uri="{BB962C8B-B14F-4D97-AF65-F5344CB8AC3E}">
        <p14:creationId xmlns:p14="http://schemas.microsoft.com/office/powerpoint/2010/main" val="2997556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and Post-Death Required Minimum Distributions (RMDs)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#1 Delay of Lifetime </a:t>
            </a:r>
            <a:r>
              <a:rPr lang="en-US" b="1" dirty="0" smtClean="0"/>
              <a:t>RMDs--</a:t>
            </a:r>
            <a:r>
              <a:rPr lang="en-US" b="1" dirty="0"/>
              <a:t>MANDATORY</a:t>
            </a:r>
          </a:p>
          <a:p>
            <a:pPr lvl="1"/>
            <a:r>
              <a:rPr lang="en-US" sz="2000" b="1" dirty="0"/>
              <a:t>Current Rule</a:t>
            </a:r>
            <a:r>
              <a:rPr lang="en-US" sz="2000" dirty="0"/>
              <a:t>:  Distribution from an eligible employer plan must be made by April 1 of the calendar year following the year in which the employee turns age 70-1/2 (or retires, if later and not a 5% owner).</a:t>
            </a:r>
          </a:p>
          <a:p>
            <a:pPr lvl="1"/>
            <a:r>
              <a:rPr lang="en-US" sz="2000" b="1" dirty="0"/>
              <a:t>New Rule</a:t>
            </a:r>
            <a:r>
              <a:rPr lang="en-US" sz="2000" dirty="0"/>
              <a:t>:  Age 70-1/2 is replaced with age 72 for all tax-qualified plans (DC and DB).</a:t>
            </a:r>
          </a:p>
          <a:p>
            <a:pPr lvl="1"/>
            <a:r>
              <a:rPr lang="en-US" sz="2000" b="1" dirty="0"/>
              <a:t>Effective Date</a:t>
            </a:r>
            <a:r>
              <a:rPr lang="en-US" sz="2000" dirty="0"/>
              <a:t>:  This change applies to employees who turn age 70-1/2 after December 31, 2019 (born after June 30, 1949); the old rule continues for employees that already reached age 70-1/2 prior to January 1, </a:t>
            </a:r>
            <a:r>
              <a:rPr lang="en-US" sz="2000" dirty="0" smtClean="0"/>
              <a:t>2020 and for annuity payments in progress.</a:t>
            </a:r>
            <a:endParaRPr lang="en-US" sz="2000" dirty="0"/>
          </a:p>
          <a:p>
            <a:endParaRPr lang="en-US"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18</a:t>
            </a:fld>
            <a:endParaRPr lang="en-US" dirty="0"/>
          </a:p>
        </p:txBody>
      </p:sp>
    </p:spTree>
    <p:extLst>
      <p:ext uri="{BB962C8B-B14F-4D97-AF65-F5344CB8AC3E}">
        <p14:creationId xmlns:p14="http://schemas.microsoft.com/office/powerpoint/2010/main" val="3410441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and Post-Death Required Minimum Distributions (RMDs)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#1 Delay of Lifetime </a:t>
            </a:r>
            <a:r>
              <a:rPr lang="en-US" b="1" dirty="0" smtClean="0"/>
              <a:t>RMDs--</a:t>
            </a:r>
            <a:r>
              <a:rPr lang="en-US" b="1" dirty="0"/>
              <a:t>MANDATORY</a:t>
            </a:r>
          </a:p>
          <a:p>
            <a:pPr lvl="1"/>
            <a:r>
              <a:rPr lang="en-US" b="1" dirty="0"/>
              <a:t>Plan Sponsor Advice</a:t>
            </a:r>
            <a:r>
              <a:rPr lang="en-US" dirty="0"/>
              <a:t>:  Plan sponsors should review their </a:t>
            </a:r>
            <a:r>
              <a:rPr lang="en-US" dirty="0" smtClean="0"/>
              <a:t>RMD </a:t>
            </a:r>
            <a:r>
              <a:rPr lang="en-US" dirty="0"/>
              <a:t>processes and procedures and discuss the same with their service providers to ensure compliance – which will now require tracking two separate rules.  This change will require modifications to distribution forms, plan documents, SPDs, participant communications, and 402(f) notices.</a:t>
            </a:r>
          </a:p>
          <a:p>
            <a:pPr lvl="1"/>
            <a:r>
              <a:rPr lang="en-US" b="1" dirty="0"/>
              <a:t>Service Provider Advice</a:t>
            </a:r>
            <a:r>
              <a:rPr lang="en-US" dirty="0"/>
              <a:t>:  will need to operationally determine the processing of </a:t>
            </a:r>
            <a:r>
              <a:rPr lang="en-US" dirty="0" smtClean="0"/>
              <a:t>RMDs </a:t>
            </a:r>
            <a:r>
              <a:rPr lang="en-US" dirty="0"/>
              <a:t>and assist in updating distribution forms, plan documents, SPDs, and participant communications.</a:t>
            </a:r>
          </a:p>
          <a:p>
            <a:endParaRPr lang="en-US"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19</a:t>
            </a:fld>
            <a:endParaRPr lang="en-US" dirty="0"/>
          </a:p>
        </p:txBody>
      </p:sp>
    </p:spTree>
    <p:extLst>
      <p:ext uri="{BB962C8B-B14F-4D97-AF65-F5344CB8AC3E}">
        <p14:creationId xmlns:p14="http://schemas.microsoft.com/office/powerpoint/2010/main" val="1152584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066800" y="1600200"/>
            <a:ext cx="7620000" cy="4495799"/>
          </a:xfrm>
        </p:spPr>
        <p:txBody>
          <a:bodyPr/>
          <a:lstStyle/>
          <a:p>
            <a:r>
              <a:rPr lang="en-US" dirty="0" smtClean="0"/>
              <a:t>“</a:t>
            </a:r>
            <a:r>
              <a:rPr lang="en-US" b="1" dirty="0"/>
              <a:t>S</a:t>
            </a:r>
            <a:r>
              <a:rPr lang="en-US" dirty="0"/>
              <a:t>etting </a:t>
            </a:r>
            <a:r>
              <a:rPr lang="en-US" b="1" dirty="0"/>
              <a:t>E</a:t>
            </a:r>
            <a:r>
              <a:rPr lang="en-US" dirty="0"/>
              <a:t>very </a:t>
            </a:r>
            <a:r>
              <a:rPr lang="en-US" b="1" dirty="0"/>
              <a:t>C</a:t>
            </a:r>
            <a:r>
              <a:rPr lang="en-US" dirty="0"/>
              <a:t>ommunity </a:t>
            </a:r>
            <a:r>
              <a:rPr lang="en-US" b="1" dirty="0"/>
              <a:t>U</a:t>
            </a:r>
            <a:r>
              <a:rPr lang="en-US" dirty="0"/>
              <a:t>p for </a:t>
            </a:r>
            <a:r>
              <a:rPr lang="en-US" b="1" dirty="0"/>
              <a:t>R</a:t>
            </a:r>
            <a:r>
              <a:rPr lang="en-US" dirty="0"/>
              <a:t>etirement </a:t>
            </a:r>
            <a:r>
              <a:rPr lang="en-US" b="1" dirty="0"/>
              <a:t>E</a:t>
            </a:r>
            <a:r>
              <a:rPr lang="en-US" dirty="0"/>
              <a:t>nhancement” </a:t>
            </a:r>
            <a:r>
              <a:rPr lang="en-US" dirty="0" smtClean="0"/>
              <a:t>(SECURE Act)</a:t>
            </a:r>
          </a:p>
          <a:p>
            <a:r>
              <a:rPr lang="en-US" dirty="0" smtClean="0"/>
              <a:t>Enacted into law on </a:t>
            </a:r>
            <a:r>
              <a:rPr lang="en-US" dirty="0"/>
              <a:t>December </a:t>
            </a:r>
            <a:r>
              <a:rPr lang="en-US" dirty="0" smtClean="0"/>
              <a:t>20, 2019</a:t>
            </a:r>
            <a:endParaRPr lang="en-US" dirty="0"/>
          </a:p>
          <a:p>
            <a:r>
              <a:rPr lang="en-US" dirty="0"/>
              <a:t>Part of </a:t>
            </a:r>
            <a:r>
              <a:rPr lang="en-US" dirty="0" smtClean="0"/>
              <a:t>final appropriations acts</a:t>
            </a:r>
          </a:p>
          <a:p>
            <a:r>
              <a:rPr lang="en-US" dirty="0" smtClean="0"/>
              <a:t>Many different effective dates for different provisions</a:t>
            </a:r>
          </a:p>
          <a:p>
            <a:r>
              <a:rPr lang="en-US" dirty="0" smtClean="0"/>
              <a:t>Presentation Focuses on provisions applicable to plan sponsors and plan service providers</a:t>
            </a: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a:t>
            </a:fld>
            <a:endParaRPr lang="en-US" dirty="0"/>
          </a:p>
        </p:txBody>
      </p:sp>
    </p:spTree>
    <p:extLst>
      <p:ext uri="{BB962C8B-B14F-4D97-AF65-F5344CB8AC3E}">
        <p14:creationId xmlns:p14="http://schemas.microsoft.com/office/powerpoint/2010/main" val="2710455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and Post-Death Required Minimum Distributions (RMDs)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#2 Acceleration of Post-Death </a:t>
            </a:r>
            <a:r>
              <a:rPr lang="en-US" b="1" dirty="0" smtClean="0"/>
              <a:t>RMDs--</a:t>
            </a:r>
            <a:r>
              <a:rPr lang="en-US" b="1" dirty="0"/>
              <a:t>MANDATORY</a:t>
            </a:r>
          </a:p>
          <a:p>
            <a:pPr lvl="1"/>
            <a:r>
              <a:rPr lang="en-US" sz="1600" b="1" dirty="0"/>
              <a:t>Current Rule</a:t>
            </a:r>
            <a:r>
              <a:rPr lang="en-US" sz="1600" dirty="0"/>
              <a:t>: Distributions must be paid out following the death of the participant in accordance with the Plan terms, but no later than when mandated by Code section 401(a)(9).  The rules vary if the participant dies before or after they reached their required beginning date; in general, the rules permit distributions to be paid over the beneficiary’s life expectancy</a:t>
            </a:r>
            <a:r>
              <a:rPr lang="en-US" sz="1600" dirty="0" smtClean="0"/>
              <a:t>.</a:t>
            </a:r>
            <a:endParaRPr lang="en-US" sz="1600" dirty="0"/>
          </a:p>
          <a:p>
            <a:pPr lvl="1"/>
            <a:r>
              <a:rPr lang="en-US" sz="1600" b="1" dirty="0"/>
              <a:t>New Rule</a:t>
            </a:r>
            <a:r>
              <a:rPr lang="en-US" sz="1600" dirty="0"/>
              <a:t>: For defined contribution plans (and IRAs), distributions after death of the participant generally must be made by the end of the tenth calendar year following the year of death.  However, payments can be made over the beneficiary’s life expectancy if the beneficiary is (1) a surviving spouse, (2) a disabled or chronically ill individual (or certain trusts for the same), (3) a beneficiary no more than ten years younger than the participant, or (4) a minor child of the participant (generally until the child reaches majority).  Non-designated beneficiaries are still subject to the prior rules (e.g., 5 year rule).</a:t>
            </a:r>
          </a:p>
          <a:p>
            <a:pPr marL="0" indent="0">
              <a:buNone/>
            </a:pPr>
            <a:endParaRPr lang="en-US"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20</a:t>
            </a:fld>
            <a:endParaRPr lang="en-US" dirty="0"/>
          </a:p>
        </p:txBody>
      </p:sp>
    </p:spTree>
    <p:extLst>
      <p:ext uri="{BB962C8B-B14F-4D97-AF65-F5344CB8AC3E}">
        <p14:creationId xmlns:p14="http://schemas.microsoft.com/office/powerpoint/2010/main" val="307300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Lifetime and Post-Death Required Minimum Distributions (RMDs)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#2 Acceleration of Post-Death </a:t>
            </a:r>
            <a:r>
              <a:rPr lang="en-US" b="1" dirty="0" smtClean="0"/>
              <a:t>RMDs--</a:t>
            </a:r>
            <a:r>
              <a:rPr lang="en-US" b="1" dirty="0"/>
              <a:t>MANDATORY</a:t>
            </a:r>
          </a:p>
          <a:p>
            <a:pPr lvl="1"/>
            <a:r>
              <a:rPr lang="en-US" sz="1600" b="1" dirty="0"/>
              <a:t>Effective Date</a:t>
            </a:r>
            <a:r>
              <a:rPr lang="en-US" sz="1600" dirty="0"/>
              <a:t>: Deaths after December 31, 2019.  Special rules apply for beneficiaries where the employee died prior to January 1, 2020.  There are also special delayed effective dates for collectively bargained and governmental plans, and special grandfather relief for certain commercial annuities.</a:t>
            </a:r>
          </a:p>
          <a:p>
            <a:pPr lvl="1"/>
            <a:r>
              <a:rPr lang="en-US" sz="1600" b="1" dirty="0"/>
              <a:t>Plan Sponsor Advice</a:t>
            </a:r>
            <a:r>
              <a:rPr lang="en-US" sz="1600" dirty="0"/>
              <a:t>: Plan sponsors should review their Plan terms and their </a:t>
            </a:r>
            <a:r>
              <a:rPr lang="en-US" sz="1600" dirty="0" smtClean="0"/>
              <a:t>RMD </a:t>
            </a:r>
            <a:r>
              <a:rPr lang="en-US" sz="1600" dirty="0"/>
              <a:t>processes and procedures for compliance with these new rules.  We anticipate guidance from the IRS due to the complexities of these rules.  This change will likely need to be reflected in various places, including beneficiary designation forms, distribution forms and notices, plan documents, SPDs, and various participant/beneficiary communications.</a:t>
            </a:r>
          </a:p>
          <a:p>
            <a:pPr lvl="1"/>
            <a:r>
              <a:rPr lang="en-US" sz="1600" b="1" dirty="0"/>
              <a:t>Service Provider Advice</a:t>
            </a:r>
            <a:r>
              <a:rPr lang="en-US" sz="1600" dirty="0"/>
              <a:t>: will need to operationally determine the processing of </a:t>
            </a:r>
            <a:r>
              <a:rPr lang="en-US" sz="1600" dirty="0" smtClean="0"/>
              <a:t>RMDs </a:t>
            </a:r>
            <a:r>
              <a:rPr lang="en-US" sz="1600" dirty="0"/>
              <a:t>and assist in updating distribution forms, plan documents, SPDs, and participant communications.</a:t>
            </a:r>
          </a:p>
          <a:p>
            <a:pPr marL="0" indent="0">
              <a:buNone/>
            </a:pPr>
            <a:endParaRPr lang="en-US"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21</a:t>
            </a:fld>
            <a:endParaRPr lang="en-US" dirty="0"/>
          </a:p>
        </p:txBody>
      </p:sp>
    </p:spTree>
    <p:extLst>
      <p:ext uri="{BB962C8B-B14F-4D97-AF65-F5344CB8AC3E}">
        <p14:creationId xmlns:p14="http://schemas.microsoft.com/office/powerpoint/2010/main" val="2052359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20762"/>
          </a:xfrm>
        </p:spPr>
        <p:txBody>
          <a:bodyPr>
            <a:normAutofit/>
          </a:bodyPr>
          <a:lstStyle/>
          <a:p>
            <a:r>
              <a:rPr lang="en-US" dirty="0" smtClean="0"/>
              <a:t>5500 Increased Penalties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sz="2400" b="1" dirty="0" smtClean="0"/>
              <a:t>Form </a:t>
            </a:r>
            <a:r>
              <a:rPr lang="en-US" sz="2400" b="1" dirty="0"/>
              <a:t>5500 Civil Penalty </a:t>
            </a:r>
            <a:r>
              <a:rPr lang="en-US" sz="2400" b="1" dirty="0" smtClean="0"/>
              <a:t>Changes—MANDATORY</a:t>
            </a:r>
          </a:p>
          <a:p>
            <a:pPr marL="0" indent="0">
              <a:buNone/>
            </a:pPr>
            <a:r>
              <a:rPr lang="en-US" sz="1600" b="1" dirty="0" smtClean="0"/>
              <a:t>Current </a:t>
            </a:r>
            <a:r>
              <a:rPr lang="en-US" sz="1600" b="1" dirty="0"/>
              <a:t>Rule: </a:t>
            </a:r>
            <a:r>
              <a:rPr lang="en-US" sz="1600" dirty="0"/>
              <a:t>ERISA requires pension plans to file an annual Form 5500 with the federal government each year.  The Code imposes its own requirement to file an annual return on qualified pension and deferred compensation plans.   ERISA-covered retirement plans satisfy both ERISA and the Code by filing the Form 5500 each year with the DOL.  Plan administrators who fail to file the required report when due can be subject to significant monetary civil penalties under both ERISA and the Code.  Currently, civil penalties under ERISA can amount to as much as $2,200 per day in connection failing to file an annual Form 5500 when due.   Under the Code, separate penalties in connection with filing failures can amount to $25 per day, up to a maximum of $</a:t>
            </a:r>
            <a:r>
              <a:rPr lang="en-US" sz="1600" dirty="0" smtClean="0"/>
              <a:t>15,000.  Under </a:t>
            </a:r>
            <a:r>
              <a:rPr lang="en-US" sz="1600" dirty="0"/>
              <a:t>section 6057 of the Code, qualified retirement plans are required to submit a </a:t>
            </a:r>
            <a:r>
              <a:rPr lang="en-US" sz="1600" dirty="0" smtClean="0"/>
              <a:t>registration </a:t>
            </a:r>
            <a:r>
              <a:rPr lang="en-US" sz="1600" dirty="0"/>
              <a:t>statement to the IRS providing the IRS and Social Security Administration with information regarding terminated vested participants, and certain updates to </a:t>
            </a:r>
            <a:r>
              <a:rPr lang="en-US" sz="1600" dirty="0" smtClean="0"/>
              <a:t>that information </a:t>
            </a:r>
            <a:r>
              <a:rPr lang="en-US" sz="1600" dirty="0"/>
              <a:t>over time.  IRS Form SSA-8955 is used to satisfy these requirements.  Under the Code, penalties in connection with failing to file the initial statement for any participant when due can amount to $1 per participant, per day, up to $5000.  A similar penalty applies to any failure to provide updates regarding changes in the status of terminated vested participants, of $1 per participant per day, up to a maximum of $1000.</a:t>
            </a:r>
          </a:p>
          <a:p>
            <a:pPr lvl="1"/>
            <a:endParaRPr lang="en-US" sz="2000" dirty="0"/>
          </a:p>
          <a:p>
            <a:pPr marL="0" indent="0">
              <a:buNone/>
            </a:pPr>
            <a:endParaRPr lang="en-US" sz="2000"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22</a:t>
            </a:fld>
            <a:endParaRPr lang="en-US" dirty="0"/>
          </a:p>
        </p:txBody>
      </p:sp>
    </p:spTree>
    <p:extLst>
      <p:ext uri="{BB962C8B-B14F-4D97-AF65-F5344CB8AC3E}">
        <p14:creationId xmlns:p14="http://schemas.microsoft.com/office/powerpoint/2010/main" val="1838855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20762"/>
          </a:xfrm>
        </p:spPr>
        <p:txBody>
          <a:bodyPr>
            <a:normAutofit/>
          </a:bodyPr>
          <a:lstStyle/>
          <a:p>
            <a:r>
              <a:rPr lang="en-US" dirty="0" smtClean="0"/>
              <a:t>5500 Changes and Increased Penalties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sz="2400" b="1" dirty="0" smtClean="0"/>
              <a:t>Form </a:t>
            </a:r>
            <a:r>
              <a:rPr lang="en-US" sz="2400" b="1" dirty="0"/>
              <a:t>5500 Civil Penalty </a:t>
            </a:r>
            <a:r>
              <a:rPr lang="en-US" sz="2400" b="1" dirty="0" smtClean="0"/>
              <a:t>Changes—MANDATORY</a:t>
            </a:r>
          </a:p>
          <a:p>
            <a:pPr lvl="1"/>
            <a:r>
              <a:rPr lang="en-US" sz="1800" b="1" dirty="0"/>
              <a:t>New Rule</a:t>
            </a:r>
            <a:r>
              <a:rPr lang="en-US" sz="1800" dirty="0"/>
              <a:t>:  The SECURE Act increases by ten-fold the penalties in connection with failing to file an annual report for a qualified retirement plan.  Under the new law, penalties imposed under the Code in connection with failing to file an annual report for a retirement plan can amount to $250 per day, up to a maximum of $150,000 per annual report.  The separate civil penalty imposed under ERISA in connection with failing to file a Form 5500 has not changed.  (We note that the ERISA civil penalty for Form 5500 failures increases every year under the Federal Civil Penalties Inflation Adjustment Act, enacted in 2015</a:t>
            </a:r>
            <a:r>
              <a:rPr lang="en-US" sz="1800" dirty="0" smtClean="0"/>
              <a:t>.)  Additionally</a:t>
            </a:r>
            <a:r>
              <a:rPr lang="en-US" sz="1800" dirty="0"/>
              <a:t>, the penalty for failing to file a registration statement when due in the case of a terminated vested participant has also been increased by a factor of ten.  The new penalty for failing to file an initial registration statement amounts to $10 per participant, per day, up to a maximum of $50,000.  Failing to file an update can result in a penalty of $10 per day, per participant, up to a maximum of $10,000.</a:t>
            </a:r>
          </a:p>
          <a:p>
            <a:pPr lvl="1"/>
            <a:endParaRPr lang="en-US" sz="2000" dirty="0"/>
          </a:p>
          <a:p>
            <a:pPr marL="0" indent="0">
              <a:buNone/>
            </a:pPr>
            <a:endParaRPr lang="en-US" sz="2000"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23</a:t>
            </a:fld>
            <a:endParaRPr lang="en-US" dirty="0"/>
          </a:p>
        </p:txBody>
      </p:sp>
    </p:spTree>
    <p:extLst>
      <p:ext uri="{BB962C8B-B14F-4D97-AF65-F5344CB8AC3E}">
        <p14:creationId xmlns:p14="http://schemas.microsoft.com/office/powerpoint/2010/main" val="24015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20762"/>
          </a:xfrm>
        </p:spPr>
        <p:txBody>
          <a:bodyPr>
            <a:normAutofit/>
          </a:bodyPr>
          <a:lstStyle/>
          <a:p>
            <a:r>
              <a:rPr lang="en-US" dirty="0" smtClean="0"/>
              <a:t>5500 Changes and Increased Penalties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sz="2400" b="1" dirty="0" smtClean="0"/>
              <a:t> </a:t>
            </a:r>
            <a:r>
              <a:rPr lang="en-US" sz="2400" b="1" dirty="0"/>
              <a:t>Form 5500 Civil Penalty </a:t>
            </a:r>
            <a:r>
              <a:rPr lang="en-US" sz="2400" b="1" dirty="0" smtClean="0"/>
              <a:t>Changes—MANDATORY</a:t>
            </a:r>
          </a:p>
          <a:p>
            <a:pPr lvl="1"/>
            <a:r>
              <a:rPr lang="en-US" sz="2000" b="1" dirty="0"/>
              <a:t>Effective Date:  </a:t>
            </a:r>
            <a:r>
              <a:rPr lang="en-US" sz="2000" dirty="0"/>
              <a:t>The increased penalty amounts apply to returns and statements required to be filed after December 31, 2019.</a:t>
            </a:r>
          </a:p>
          <a:p>
            <a:pPr lvl="1"/>
            <a:r>
              <a:rPr lang="en-US" sz="2000" b="1" dirty="0"/>
              <a:t>Plan Sponsor and Service Provider Advice</a:t>
            </a:r>
            <a:r>
              <a:rPr lang="en-US" sz="2000" dirty="0"/>
              <a:t>:  Plan sponsors should keep in mind that failures to satisfy annual reporting requirements for retirement plans carry the potential for substantial monetary penalties under both ERISA and the Code and therefore compliance is paramount.  In our experience, the DOL maintains a significantly more vigorous program for the enforcement of civil penalties in connection with Form 5500 violations; however, we have seen the IRS seek to enforce penalties under the Code in connection with the Form 5500 to a more limited extent.</a:t>
            </a:r>
          </a:p>
          <a:p>
            <a:pPr lvl="1"/>
            <a:endParaRPr lang="en-US" sz="2000" dirty="0"/>
          </a:p>
          <a:p>
            <a:pPr marL="0" indent="0">
              <a:buNone/>
            </a:pPr>
            <a:endParaRPr lang="en-US" sz="2000"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24</a:t>
            </a:fld>
            <a:endParaRPr lang="en-US" dirty="0"/>
          </a:p>
        </p:txBody>
      </p:sp>
    </p:spTree>
    <p:extLst>
      <p:ext uri="{BB962C8B-B14F-4D97-AF65-F5344CB8AC3E}">
        <p14:creationId xmlns:p14="http://schemas.microsoft.com/office/powerpoint/2010/main" val="737271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20762"/>
          </a:xfrm>
        </p:spPr>
        <p:txBody>
          <a:bodyPr>
            <a:normAutofit fontScale="90000"/>
          </a:bodyPr>
          <a:lstStyle/>
          <a:p>
            <a:r>
              <a:rPr lang="en-US" dirty="0" smtClean="0"/>
              <a:t>Changes Affecting Defined Benefit Plans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sz="2400" b="1" dirty="0"/>
              <a:t>#1 Nondiscrimination Flexibility for Closed/Frozen Plans--MANDATORY</a:t>
            </a:r>
          </a:p>
          <a:p>
            <a:pPr lvl="1"/>
            <a:r>
              <a:rPr lang="en-US" sz="1600" b="1" dirty="0"/>
              <a:t>Current Rule</a:t>
            </a:r>
            <a:r>
              <a:rPr lang="en-US" sz="1600" dirty="0"/>
              <a:t>:  Some of the relief provided has been provided before on an ad hoc basis in a much narrower manner.</a:t>
            </a:r>
          </a:p>
          <a:p>
            <a:pPr lvl="1"/>
            <a:r>
              <a:rPr lang="en-US" sz="1600" b="1" dirty="0"/>
              <a:t>New Rule</a:t>
            </a:r>
            <a:r>
              <a:rPr lang="en-US" sz="1600" dirty="0"/>
              <a:t>: The SECURE Act provides nondiscrimination, minimum coverage, and 401(a)(26) relief with respect to benefit accruals and benefits, rights, and features for a closed class of participants under a defined benefit plan that has been closed for new hires, provided that the plan satisfies certain requirements.  This change – which is considerably broader than prior IRS administrative relief – is particularly important to “soft” frozen plans with more mature, highly compensated participant populations.</a:t>
            </a:r>
          </a:p>
          <a:p>
            <a:pPr lvl="1"/>
            <a:r>
              <a:rPr lang="en-US" sz="1600" b="1" dirty="0"/>
              <a:t>Effective Date</a:t>
            </a:r>
            <a:r>
              <a:rPr lang="en-US" sz="1600" dirty="0"/>
              <a:t>: for plans years after December 31, 2019</a:t>
            </a:r>
          </a:p>
          <a:p>
            <a:pPr lvl="1"/>
            <a:r>
              <a:rPr lang="en-US" sz="1600" b="1" dirty="0"/>
              <a:t>Plan Sponsor Advice</a:t>
            </a:r>
            <a:r>
              <a:rPr lang="en-US" sz="1600" dirty="0"/>
              <a:t>:  plan sponsors of frozen DB plans should consult actuaries and legal counsel regarding implementing the changes.</a:t>
            </a:r>
          </a:p>
          <a:p>
            <a:pPr lvl="1"/>
            <a:r>
              <a:rPr lang="en-US" sz="1600" b="1" dirty="0"/>
              <a:t>Service Provider Advice</a:t>
            </a:r>
            <a:r>
              <a:rPr lang="en-US" sz="1600" dirty="0"/>
              <a:t>:  Include relief in testing and consider the impact on pending corrections and future design changes.</a:t>
            </a:r>
          </a:p>
          <a:p>
            <a:pPr lvl="1"/>
            <a:endParaRPr lang="en-US" sz="2000" dirty="0"/>
          </a:p>
          <a:p>
            <a:pPr marL="0" indent="0">
              <a:buNone/>
            </a:pPr>
            <a:endParaRPr lang="en-US" sz="2000"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25</a:t>
            </a:fld>
            <a:endParaRPr lang="en-US" dirty="0"/>
          </a:p>
        </p:txBody>
      </p:sp>
    </p:spTree>
    <p:extLst>
      <p:ext uri="{BB962C8B-B14F-4D97-AF65-F5344CB8AC3E}">
        <p14:creationId xmlns:p14="http://schemas.microsoft.com/office/powerpoint/2010/main" val="4115264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20762"/>
          </a:xfrm>
        </p:spPr>
        <p:txBody>
          <a:bodyPr>
            <a:normAutofit fontScale="90000"/>
          </a:bodyPr>
          <a:lstStyle/>
          <a:p>
            <a:r>
              <a:rPr lang="en-US" dirty="0" smtClean="0"/>
              <a:t>Changes Affecting Defined Benefit Plans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sz="2400" b="1" dirty="0"/>
              <a:t>#2 In-service Distributions Allowed at age 59 ½--OPTIONAL</a:t>
            </a:r>
          </a:p>
          <a:p>
            <a:pPr lvl="1"/>
            <a:r>
              <a:rPr lang="en-US" sz="1800" b="1" dirty="0"/>
              <a:t>Current Rule</a:t>
            </a:r>
            <a:r>
              <a:rPr lang="en-US" sz="1800" dirty="0"/>
              <a:t>:  62 for </a:t>
            </a:r>
            <a:r>
              <a:rPr lang="en-US" sz="1800" dirty="0" smtClean="0"/>
              <a:t>pension </a:t>
            </a:r>
            <a:r>
              <a:rPr lang="en-US" sz="1800" dirty="0"/>
              <a:t>plans and 70 ½ for </a:t>
            </a:r>
            <a:r>
              <a:rPr lang="en-US" sz="1800" dirty="0" smtClean="0"/>
              <a:t>defined contribution </a:t>
            </a:r>
            <a:r>
              <a:rPr lang="en-US" sz="1800" dirty="0"/>
              <a:t>plans</a:t>
            </a:r>
          </a:p>
          <a:p>
            <a:pPr lvl="1"/>
            <a:r>
              <a:rPr lang="en-US" sz="1800" b="1" dirty="0"/>
              <a:t>New Rule</a:t>
            </a:r>
            <a:r>
              <a:rPr lang="en-US" sz="1800" dirty="0"/>
              <a:t>:  allows in-service distributions from a pension or money purchase </a:t>
            </a:r>
            <a:r>
              <a:rPr lang="en-US" sz="1800" dirty="0" smtClean="0"/>
              <a:t>plan and 457(b) plans </a:t>
            </a:r>
            <a:r>
              <a:rPr lang="en-US" sz="1800" dirty="0"/>
              <a:t>at age 59 1/2</a:t>
            </a:r>
          </a:p>
          <a:p>
            <a:pPr lvl="1"/>
            <a:r>
              <a:rPr lang="en-US" sz="1800" b="1" dirty="0"/>
              <a:t>Effective Date</a:t>
            </a:r>
            <a:r>
              <a:rPr lang="en-US" sz="1800" dirty="0"/>
              <a:t>:  for plans years beginning after December 31, 2019</a:t>
            </a:r>
          </a:p>
          <a:p>
            <a:pPr lvl="1"/>
            <a:r>
              <a:rPr lang="en-US" sz="1800" b="1" dirty="0"/>
              <a:t>Plan Sponsor Advice</a:t>
            </a:r>
            <a:r>
              <a:rPr lang="en-US" sz="1800" dirty="0"/>
              <a:t>:  sponsors of money purchase, 457(b) </a:t>
            </a:r>
            <a:r>
              <a:rPr lang="en-US" sz="1800" dirty="0" smtClean="0"/>
              <a:t>and </a:t>
            </a:r>
            <a:r>
              <a:rPr lang="en-US" sz="1800" dirty="0"/>
              <a:t>pension plans </a:t>
            </a:r>
            <a:r>
              <a:rPr lang="en-US" sz="1800" dirty="0" smtClean="0"/>
              <a:t>may </a:t>
            </a:r>
            <a:r>
              <a:rPr lang="en-US" sz="1800" dirty="0"/>
              <a:t>consider allowing in-service distributions at age 59 ½.  Documents will need to be updated including SPDs and distribution forms modified.</a:t>
            </a:r>
          </a:p>
          <a:p>
            <a:pPr lvl="1"/>
            <a:r>
              <a:rPr lang="en-US" sz="1800" b="1" dirty="0"/>
              <a:t>Service Provider Advice</a:t>
            </a:r>
            <a:r>
              <a:rPr lang="en-US" sz="1800" dirty="0"/>
              <a:t>:  if in-service distributions are allowed at age 59 ½, documents will need to be updated including SPDs, distribution forms modified and operationally processed.</a:t>
            </a:r>
          </a:p>
          <a:p>
            <a:pPr lvl="1"/>
            <a:endParaRPr lang="en-US" sz="2000" dirty="0"/>
          </a:p>
          <a:p>
            <a:pPr marL="0" indent="0">
              <a:buNone/>
            </a:pPr>
            <a:endParaRPr lang="en-US" sz="2000"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26</a:t>
            </a:fld>
            <a:endParaRPr lang="en-US" dirty="0"/>
          </a:p>
        </p:txBody>
      </p:sp>
    </p:spTree>
    <p:extLst>
      <p:ext uri="{BB962C8B-B14F-4D97-AF65-F5344CB8AC3E}">
        <p14:creationId xmlns:p14="http://schemas.microsoft.com/office/powerpoint/2010/main" val="4259818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20762"/>
          </a:xfrm>
        </p:spPr>
        <p:txBody>
          <a:bodyPr>
            <a:normAutofit fontScale="90000"/>
          </a:bodyPr>
          <a:lstStyle/>
          <a:p>
            <a:r>
              <a:rPr lang="en-US" dirty="0" smtClean="0"/>
              <a:t>Changes Affecting Health &amp; Welfare Plans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sz="2400" b="1" dirty="0"/>
              <a:t>#1 PCORI Fee Extended</a:t>
            </a:r>
          </a:p>
          <a:p>
            <a:pPr lvl="1"/>
            <a:r>
              <a:rPr lang="en-US" sz="1400" b="1" dirty="0"/>
              <a:t>Current Rule</a:t>
            </a:r>
            <a:r>
              <a:rPr lang="en-US" sz="1400" dirty="0"/>
              <a:t>: PCORI fee </a:t>
            </a:r>
            <a:r>
              <a:rPr lang="en-US" sz="1400" dirty="0" err="1"/>
              <a:t>sunsetted</a:t>
            </a:r>
            <a:r>
              <a:rPr lang="en-US" sz="1400" dirty="0"/>
              <a:t> last year.</a:t>
            </a:r>
          </a:p>
          <a:p>
            <a:pPr lvl="1"/>
            <a:r>
              <a:rPr lang="en-US" sz="1400" b="1" dirty="0"/>
              <a:t>New Rule</a:t>
            </a:r>
            <a:r>
              <a:rPr lang="en-US" sz="1400" dirty="0"/>
              <a:t>: The Act extends the Code sections 4375 and 4376 PCORI fees 10 years, through plan years ending until September 30, 2029 (for calendar year plans, the final fee payment will be due by July 31, 2029).  The PCORI fee originally subjected plan sponsors of self-insured group health plans and insurers of insured group health plans to a fee for each “covered life” under the plan for each plan/policy year ending on or after October 1, 2012 and until September 30, 2019.  The fee was due to the IRS by July 31st each year.  (For calendar year plans, the final fee payment was due by July 31, 2019.)</a:t>
            </a:r>
          </a:p>
          <a:p>
            <a:pPr lvl="1"/>
            <a:r>
              <a:rPr lang="en-US" sz="1400" b="1" dirty="0"/>
              <a:t>Effective Date</a:t>
            </a:r>
            <a:r>
              <a:rPr lang="en-US" sz="1400" dirty="0"/>
              <a:t>:  December 20, 2019. This means that the fee will apply to plans with calendar year plan years that end on December 31, 2019 and that fee payment will be due by July 31, 2020.  Note there is some question regarding the fee’s application to plan years ending between October 1, 2019 and December 19, 2019, but we expect that IRS will clarify this in guidance.</a:t>
            </a:r>
          </a:p>
          <a:p>
            <a:pPr lvl="1"/>
            <a:r>
              <a:rPr lang="en-US" sz="1400" b="1" dirty="0"/>
              <a:t>Plan Sponsor Advice</a:t>
            </a:r>
            <a:r>
              <a:rPr lang="en-US" sz="1400" dirty="0"/>
              <a:t>:  Plan sponsors of </a:t>
            </a:r>
            <a:r>
              <a:rPr lang="en-US" sz="1400" dirty="0" smtClean="0"/>
              <a:t>self-insured </a:t>
            </a:r>
            <a:r>
              <a:rPr lang="en-US" sz="1400" dirty="0"/>
              <a:t>plans should be prepared to file the Form 720 and pay the 2019 fee by July 31, 2020.  Plan sponsors of insured plans will not owe the fee, but they could see their health premiums increase as insurers look to recoup the fee through increased premiums.  The IRS has not yet issued the 2019 fee amount, but we expect the IRS will do so in the near future.</a:t>
            </a:r>
          </a:p>
          <a:p>
            <a:pPr lvl="1"/>
            <a:endParaRPr lang="en-US" sz="2000" dirty="0"/>
          </a:p>
          <a:p>
            <a:pPr marL="0" indent="0">
              <a:buNone/>
            </a:pPr>
            <a:endParaRPr lang="en-US" sz="2000"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27</a:t>
            </a:fld>
            <a:endParaRPr lang="en-US" dirty="0"/>
          </a:p>
        </p:txBody>
      </p:sp>
    </p:spTree>
    <p:extLst>
      <p:ext uri="{BB962C8B-B14F-4D97-AF65-F5344CB8AC3E}">
        <p14:creationId xmlns:p14="http://schemas.microsoft.com/office/powerpoint/2010/main" val="12361761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20762"/>
          </a:xfrm>
        </p:spPr>
        <p:txBody>
          <a:bodyPr>
            <a:normAutofit fontScale="90000"/>
          </a:bodyPr>
          <a:lstStyle/>
          <a:p>
            <a:r>
              <a:rPr lang="en-US" dirty="0" smtClean="0"/>
              <a:t>Changes Affecting Health &amp; Welfare Plans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sz="2400" b="1" dirty="0"/>
              <a:t>#2 Paid Family Leave Tax Credit Extended</a:t>
            </a:r>
          </a:p>
          <a:p>
            <a:pPr lvl="1"/>
            <a:r>
              <a:rPr lang="en-US" sz="1600" b="1" dirty="0"/>
              <a:t>Current Rule</a:t>
            </a:r>
            <a:r>
              <a:rPr lang="en-US" sz="1600" dirty="0"/>
              <a:t>:  This tax credit </a:t>
            </a:r>
            <a:r>
              <a:rPr lang="en-US" sz="1600" dirty="0" smtClean="0"/>
              <a:t>would have ended </a:t>
            </a:r>
            <a:r>
              <a:rPr lang="en-US" sz="1600" dirty="0"/>
              <a:t>in 2019.</a:t>
            </a:r>
          </a:p>
          <a:p>
            <a:pPr lvl="1"/>
            <a:r>
              <a:rPr lang="en-US" sz="1600" b="1" dirty="0"/>
              <a:t>New Rule</a:t>
            </a:r>
            <a:r>
              <a:rPr lang="en-US" sz="1600" dirty="0"/>
              <a:t>: The Act extends the </a:t>
            </a:r>
            <a:r>
              <a:rPr lang="en-US" sz="1600" dirty="0" smtClean="0"/>
              <a:t>Internal Revenue Code </a:t>
            </a:r>
            <a:r>
              <a:rPr lang="en-US" sz="1600" dirty="0"/>
              <a:t>s</a:t>
            </a:r>
            <a:r>
              <a:rPr lang="en-US" sz="1600" dirty="0" smtClean="0"/>
              <a:t>ection </a:t>
            </a:r>
            <a:r>
              <a:rPr lang="en-US" sz="1600" dirty="0"/>
              <a:t>45S paid family leave tax credit for one year, through 2020.  Employers could originally take a business tax credit for certain employer-paid family and medical leave provided in 2018 and 2019.  The tax credit ranges from 12.5 percent to 25 percent of the amount of wages paid to qualifying employees for 2 to 12 weeks of family and medical leave annually, where such wage payments are at least 50 percent of the wages normally paid to an employee.</a:t>
            </a:r>
          </a:p>
          <a:p>
            <a:pPr lvl="1"/>
            <a:r>
              <a:rPr lang="en-US" sz="1600" b="1" dirty="0"/>
              <a:t>Effective Date</a:t>
            </a:r>
            <a:r>
              <a:rPr lang="en-US" sz="1600" dirty="0"/>
              <a:t>:  January 1, 2020.</a:t>
            </a:r>
          </a:p>
          <a:p>
            <a:pPr lvl="1"/>
            <a:r>
              <a:rPr lang="en-US" sz="1600" b="1" dirty="0"/>
              <a:t>Plan Sponsor Advice</a:t>
            </a:r>
            <a:r>
              <a:rPr lang="en-US" sz="1600" dirty="0"/>
              <a:t>: Most employers did not take advantage of the tax credit because it would have required significant changes to their leave programs and it was a temporary 2- year tax credit.  These employers should analyze their leave programs and make sure they do not want to make changes to take the tax credit in 2020.  Employers that did qualify to take the tax credit in 2018 and 2019 likely can continue to take the tax credit in 2020.</a:t>
            </a:r>
          </a:p>
          <a:p>
            <a:pPr lvl="1"/>
            <a:endParaRPr lang="en-US" sz="2000" dirty="0"/>
          </a:p>
          <a:p>
            <a:pPr marL="0" indent="0">
              <a:buNone/>
            </a:pPr>
            <a:endParaRPr lang="en-US" sz="2000" b="1"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28</a:t>
            </a:fld>
            <a:endParaRPr lang="en-US" dirty="0"/>
          </a:p>
        </p:txBody>
      </p:sp>
    </p:spTree>
    <p:extLst>
      <p:ext uri="{BB962C8B-B14F-4D97-AF65-F5344CB8AC3E}">
        <p14:creationId xmlns:p14="http://schemas.microsoft.com/office/powerpoint/2010/main" val="29440138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20762"/>
          </a:xfrm>
        </p:spPr>
        <p:txBody>
          <a:bodyPr>
            <a:normAutofit fontScale="90000"/>
          </a:bodyPr>
          <a:lstStyle/>
          <a:p>
            <a:r>
              <a:rPr lang="en-US" dirty="0" smtClean="0"/>
              <a:t>Changes Affecting Health &amp; Welfare Plans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sz="2400" b="1" dirty="0"/>
              <a:t>#3 Cadillac Tax Repeal</a:t>
            </a:r>
          </a:p>
          <a:p>
            <a:pPr lvl="1"/>
            <a:r>
              <a:rPr lang="en-US" sz="1800" b="1" dirty="0"/>
              <a:t>Current Rule</a:t>
            </a:r>
            <a:r>
              <a:rPr lang="en-US" sz="1800" dirty="0"/>
              <a:t>:  Applies  an excise tax on too rich employer health plans starting 2022 (originally was supposed to be implemented in 2018).</a:t>
            </a:r>
          </a:p>
          <a:p>
            <a:pPr lvl="1"/>
            <a:r>
              <a:rPr lang="en-US" sz="1800" b="1" dirty="0"/>
              <a:t>New Rule</a:t>
            </a:r>
            <a:r>
              <a:rPr lang="en-US" sz="1800" dirty="0"/>
              <a:t>: The Act repeals the much-maligned Code section 4980I ACA excise tax on high-cost employer health plans, widely referred to as the “Cadillac Tax.”  The Cadillac Tax was equal to 40 percent of the value of health benefits exceeding certain statutory thresholds, which were projected to be $11,200 for single coverage and $30,150 for family coverage in 2022.  The Cadillac Tax would have applied to both employers’ and employees’ share of the cost of health coverage, as well as to contributions to health saving accounts, health reimbursement arrangements, and medical flexible spending accounts.  </a:t>
            </a:r>
          </a:p>
          <a:p>
            <a:pPr lvl="1"/>
            <a:r>
              <a:rPr lang="en-US" sz="1800" b="1" dirty="0"/>
              <a:t>Effective Date</a:t>
            </a:r>
            <a:r>
              <a:rPr lang="en-US" sz="1800" dirty="0"/>
              <a:t>:  January 1, 2020</a:t>
            </a:r>
          </a:p>
          <a:p>
            <a:pPr lvl="1"/>
            <a:r>
              <a:rPr lang="en-US" sz="1800" b="1" dirty="0"/>
              <a:t>Plan Sponsor Advice</a:t>
            </a:r>
            <a:r>
              <a:rPr lang="en-US" sz="1800" dirty="0"/>
              <a:t>:  sponsors of high cost employer health plans and union health plans no longer have to worry about the Cadillac Tax penalty.</a:t>
            </a:r>
          </a:p>
          <a:p>
            <a:pPr lvl="1"/>
            <a:endParaRPr lang="en-US" sz="1800" dirty="0"/>
          </a:p>
          <a:p>
            <a:pPr marL="0" indent="0">
              <a:buNone/>
            </a:pPr>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29</a:t>
            </a:fld>
            <a:endParaRPr lang="en-US" dirty="0"/>
          </a:p>
        </p:txBody>
      </p:sp>
    </p:spTree>
    <p:extLst>
      <p:ext uri="{BB962C8B-B14F-4D97-AF65-F5344CB8AC3E}">
        <p14:creationId xmlns:p14="http://schemas.microsoft.com/office/powerpoint/2010/main" val="3971133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Part-time Employee Participation in 401(k) Plans – MANDATORY CHANGE</a:t>
            </a:r>
            <a:endParaRPr lang="en-US" dirty="0"/>
          </a:p>
        </p:txBody>
      </p:sp>
      <p:sp>
        <p:nvSpPr>
          <p:cNvPr id="3" name="Content Placeholder 2"/>
          <p:cNvSpPr>
            <a:spLocks noGrp="1"/>
          </p:cNvSpPr>
          <p:nvPr>
            <p:ph idx="1"/>
          </p:nvPr>
        </p:nvSpPr>
        <p:spPr/>
        <p:txBody>
          <a:bodyPr/>
          <a:lstStyle/>
          <a:p>
            <a:pPr lvl="1"/>
            <a:r>
              <a:rPr lang="en-US" sz="2000" b="1" dirty="0"/>
              <a:t>Current rule</a:t>
            </a:r>
            <a:r>
              <a:rPr lang="en-US" sz="2000" dirty="0"/>
              <a:t>:  part-time employees can be excluded from a plan, provided that they do not reach 1,000 hours in any 12-month eligibility computation period</a:t>
            </a:r>
          </a:p>
          <a:p>
            <a:pPr lvl="1"/>
            <a:r>
              <a:rPr lang="en-US" sz="2000" b="1" dirty="0"/>
              <a:t>New rule</a:t>
            </a:r>
            <a:r>
              <a:rPr lang="en-US" sz="2000" dirty="0"/>
              <a:t>:  long-term part-time employees must be eligible to contribute to a 401(k) Plan once they have (1) reached age 21, and (2) worked at least 500 hours in three </a:t>
            </a:r>
            <a:r>
              <a:rPr lang="en-US" sz="2000" dirty="0" smtClean="0"/>
              <a:t>consecutive rolling </a:t>
            </a:r>
            <a:r>
              <a:rPr lang="en-US" sz="2000" dirty="0"/>
              <a:t>12-month periods.  For </a:t>
            </a:r>
            <a:r>
              <a:rPr lang="en-US" sz="2000" dirty="0" smtClean="0"/>
              <a:t>vesting </a:t>
            </a:r>
            <a:r>
              <a:rPr lang="en-US" sz="2000" dirty="0"/>
              <a:t>service, a year of service is a 12-month period during which the part-time employee earned at least 500 hours of service.  There is nondiscrimination and top-heavy plan relief, and no requirement to provide any match or profit sharing contribution to these workers.  Notably, this rule does not extend to collectively bargained employees.</a:t>
            </a:r>
          </a:p>
          <a:p>
            <a:pPr lvl="1"/>
            <a:r>
              <a:rPr lang="en-US" sz="2000" b="1" dirty="0"/>
              <a:t>Effective Date</a:t>
            </a:r>
            <a:r>
              <a:rPr lang="en-US" sz="2000" dirty="0"/>
              <a:t>:  Plan years beginning after December 31, 2020.  Service during periods before 2021 not taken into account</a:t>
            </a:r>
            <a:r>
              <a:rPr lang="en-US" sz="2000" dirty="0" smtClean="0"/>
              <a:t>. As a result, earliest mandatory period is 2024.</a:t>
            </a:r>
            <a:endParaRPr lang="en-US" sz="2000" dirty="0"/>
          </a:p>
          <a:p>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3</a:t>
            </a:fld>
            <a:endParaRPr lang="en-US" dirty="0"/>
          </a:p>
        </p:txBody>
      </p:sp>
    </p:spTree>
    <p:extLst>
      <p:ext uri="{BB962C8B-B14F-4D97-AF65-F5344CB8AC3E}">
        <p14:creationId xmlns:p14="http://schemas.microsoft.com/office/powerpoint/2010/main" val="12946462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20762"/>
          </a:xfrm>
        </p:spPr>
        <p:txBody>
          <a:bodyPr>
            <a:normAutofit fontScale="90000"/>
          </a:bodyPr>
          <a:lstStyle/>
          <a:p>
            <a:r>
              <a:rPr lang="en-US" dirty="0" smtClean="0"/>
              <a:t>Changes Affecting Health &amp; Welfare Plans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sz="2400" b="1" dirty="0"/>
              <a:t>#4 Unrelated Business Income Tax on Qualified Transportation Fringes Repealed</a:t>
            </a:r>
          </a:p>
          <a:p>
            <a:pPr lvl="1"/>
            <a:r>
              <a:rPr lang="en-US" sz="1600" b="1" dirty="0"/>
              <a:t>Current Rule</a:t>
            </a:r>
            <a:r>
              <a:rPr lang="en-US" sz="1600" dirty="0"/>
              <a:t>:  Doesn’t matter repealed retroactively.</a:t>
            </a:r>
          </a:p>
          <a:p>
            <a:pPr lvl="1"/>
            <a:r>
              <a:rPr lang="en-US" sz="1600" b="1" dirty="0"/>
              <a:t>New Rule</a:t>
            </a:r>
            <a:r>
              <a:rPr lang="en-US" sz="1600" dirty="0"/>
              <a:t>: The Act repeals Code section 512(a)(7), which subjected employers that were tax-exempt organizations to an increase in their unrelated business taxable income (“UBTI”) by the value of qualified transportation fringe benefits, including any parking facilities used in connection with qualified parking benefits, it provided to its employees.  Code section 512(a)(7) was enacted as part of the 2017 Tax Cuts and Jobs Act and was first effective in 2018.</a:t>
            </a:r>
          </a:p>
          <a:p>
            <a:pPr lvl="1"/>
            <a:r>
              <a:rPr lang="en-US" sz="1600" b="1" dirty="0"/>
              <a:t>Effective Date</a:t>
            </a:r>
            <a:r>
              <a:rPr lang="en-US" sz="1600" dirty="0"/>
              <a:t>:  Retroactive to Code section 512(a)(7)’s enactment in </a:t>
            </a:r>
            <a:r>
              <a:rPr lang="en-US" sz="1600" dirty="0" smtClean="0"/>
              <a:t>2017.</a:t>
            </a:r>
          </a:p>
          <a:p>
            <a:pPr lvl="1"/>
            <a:r>
              <a:rPr lang="en-US" sz="1600" b="1" dirty="0" smtClean="0"/>
              <a:t>Plan </a:t>
            </a:r>
            <a:r>
              <a:rPr lang="en-US" sz="1600" b="1" dirty="0"/>
              <a:t>Sponsor Advice</a:t>
            </a:r>
            <a:r>
              <a:rPr lang="en-US" sz="1600" dirty="0"/>
              <a:t>:  Going forward, tax-exempt employers no longer need to include the value of qualified transportation fringe benefits in their UBIT, including with respect to its 2019 Form 990-Ts filed in 2020.  Because the repeal is retroactive, employers that included amounts in UBTI in prior year’s returns should consider filing amended Forms 990-T to claim a refund.</a:t>
            </a:r>
          </a:p>
          <a:p>
            <a:pPr marL="0" indent="0">
              <a:buNone/>
            </a:pPr>
            <a:endParaRPr lang="en-US" sz="16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30</a:t>
            </a:fld>
            <a:endParaRPr lang="en-US" dirty="0"/>
          </a:p>
        </p:txBody>
      </p:sp>
    </p:spTree>
    <p:extLst>
      <p:ext uri="{BB962C8B-B14F-4D97-AF65-F5344CB8AC3E}">
        <p14:creationId xmlns:p14="http://schemas.microsoft.com/office/powerpoint/2010/main" val="25354267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smtClean="0"/>
              <a:t>Thank you for attending!</a:t>
            </a:r>
          </a:p>
          <a:p>
            <a:pPr marL="0" indent="0" algn="ctr">
              <a:buNone/>
            </a:pPr>
            <a:endParaRPr lang="en-US" sz="2400" dirty="0" smtClean="0">
              <a:cs typeface="Times New Roman" panose="02020603050405020304" pitchFamily="18" charset="0"/>
            </a:endParaRPr>
          </a:p>
          <a:p>
            <a:pPr marL="0" indent="0" algn="ctr">
              <a:buNone/>
            </a:pPr>
            <a:r>
              <a:rPr lang="en-US" sz="2400" dirty="0" smtClean="0">
                <a:cs typeface="Times New Roman" panose="02020603050405020304" pitchFamily="18" charset="0"/>
              </a:rPr>
              <a:t>Would you like a copy of this presentation?</a:t>
            </a:r>
          </a:p>
          <a:p>
            <a:pPr marL="0" indent="0" algn="ctr">
              <a:buNone/>
            </a:pPr>
            <a:r>
              <a:rPr lang="en-US" sz="2400" dirty="0" smtClean="0">
                <a:cs typeface="Times New Roman" panose="02020603050405020304" pitchFamily="18" charset="0"/>
              </a:rPr>
              <a:t>Do you have questions?</a:t>
            </a:r>
            <a:r>
              <a:rPr lang="en-US" sz="1100" dirty="0" smtClean="0">
                <a:cs typeface="Times New Roman" panose="02020603050405020304" pitchFamily="18" charset="0"/>
              </a:rPr>
              <a:t> </a:t>
            </a:r>
          </a:p>
          <a:p>
            <a:pPr marL="0" indent="0" algn="ctr">
              <a:buNone/>
            </a:pPr>
            <a:endParaRPr lang="en-US" sz="2400" dirty="0" smtClean="0">
              <a:cs typeface="Times New Roman" panose="02020603050405020304" pitchFamily="18" charset="0"/>
            </a:endParaRPr>
          </a:p>
          <a:p>
            <a:pPr marL="0" indent="0" algn="ctr">
              <a:buNone/>
            </a:pPr>
            <a:r>
              <a:rPr lang="en-US" sz="2400" dirty="0" smtClean="0">
                <a:cs typeface="Times New Roman" panose="02020603050405020304" pitchFamily="18" charset="0"/>
              </a:rPr>
              <a:t>Contact any Wagner Law Group Attorney</a:t>
            </a:r>
          </a:p>
          <a:p>
            <a:pPr marL="0" indent="0" algn="ctr">
              <a:buNone/>
            </a:pPr>
            <a:r>
              <a:rPr lang="en-US" sz="2400" dirty="0" smtClean="0">
                <a:cs typeface="Times New Roman" panose="02020603050405020304" pitchFamily="18" charset="0"/>
                <a:hlinkClick r:id="rId3"/>
              </a:rPr>
              <a:t>https</a:t>
            </a:r>
            <a:r>
              <a:rPr lang="en-US" sz="2400" dirty="0">
                <a:cs typeface="Times New Roman" panose="02020603050405020304" pitchFamily="18" charset="0"/>
                <a:hlinkClick r:id="rId3"/>
              </a:rPr>
              <a:t>://</a:t>
            </a:r>
            <a:r>
              <a:rPr lang="en-US" sz="2400" dirty="0" smtClean="0">
                <a:cs typeface="Times New Roman" panose="02020603050405020304" pitchFamily="18" charset="0"/>
                <a:hlinkClick r:id="rId3"/>
              </a:rPr>
              <a:t>www.wagnerlawgroup.com/professionals</a:t>
            </a:r>
            <a:endParaRPr lang="en-US" sz="2400" dirty="0" smtClean="0">
              <a:cs typeface="Times New Roman" panose="02020603050405020304" pitchFamily="18" charset="0"/>
            </a:endParaRPr>
          </a:p>
          <a:p>
            <a:pPr marL="0" indent="0" algn="ctr">
              <a:buNone/>
            </a:pPr>
            <a:endParaRPr lang="en-US" sz="1800" dirty="0"/>
          </a:p>
          <a:p>
            <a:pPr marL="0" indent="0">
              <a:buNone/>
            </a:pPr>
            <a:endParaRPr lang="en-US" dirty="0"/>
          </a:p>
        </p:txBody>
      </p:sp>
      <p:sp>
        <p:nvSpPr>
          <p:cNvPr id="4" name="Slide Number Placeholder 3"/>
          <p:cNvSpPr>
            <a:spLocks noGrp="1"/>
          </p:cNvSpPr>
          <p:nvPr>
            <p:ph type="sldNum" sz="quarter" idx="10"/>
          </p:nvPr>
        </p:nvSpPr>
        <p:spPr>
          <a:xfrm>
            <a:off x="1143000" y="6096000"/>
            <a:ext cx="5410200" cy="365125"/>
          </a:xfrm>
        </p:spPr>
        <p:txBody>
          <a:bodyPr/>
          <a:lstStyle/>
          <a:p>
            <a:pPr algn="l">
              <a:defRPr/>
            </a:pPr>
            <a:r>
              <a:rPr lang="en-US" dirty="0" smtClean="0"/>
              <a:t>A0499807 				</a:t>
            </a:r>
            <a:fld id="{37CB416F-4778-B14D-8243-3F2F72A8F2B3}" type="slidenum">
              <a:rPr lang="en-US" smtClean="0"/>
              <a:pPr algn="l">
                <a:defRPr/>
              </a:pPr>
              <a:t>31</a:t>
            </a:fld>
            <a:endParaRPr lang="en-US" dirty="0"/>
          </a:p>
        </p:txBody>
      </p:sp>
    </p:spTree>
    <p:extLst>
      <p:ext uri="{BB962C8B-B14F-4D97-AF65-F5344CB8AC3E}">
        <p14:creationId xmlns:p14="http://schemas.microsoft.com/office/powerpoint/2010/main" val="3485822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Part-time Employee Participation in 401(k) Plans – MANDATORY CHANGE</a:t>
            </a:r>
            <a:endParaRPr lang="en-US" dirty="0"/>
          </a:p>
        </p:txBody>
      </p:sp>
      <p:sp>
        <p:nvSpPr>
          <p:cNvPr id="3" name="Content Placeholder 2"/>
          <p:cNvSpPr>
            <a:spLocks noGrp="1"/>
          </p:cNvSpPr>
          <p:nvPr>
            <p:ph idx="1"/>
          </p:nvPr>
        </p:nvSpPr>
        <p:spPr/>
        <p:txBody>
          <a:bodyPr/>
          <a:lstStyle/>
          <a:p>
            <a:pPr lvl="1"/>
            <a:r>
              <a:rPr lang="en-US" sz="1800" b="1" dirty="0"/>
              <a:t>Plan Sponsor Advice</a:t>
            </a:r>
            <a:r>
              <a:rPr lang="en-US" sz="1800" dirty="0"/>
              <a:t>:  Beginning in 2021, plan sponsors will need to begin tracking hours of service for part-time employees for both eligibility and vesting purposes.  As early as 2024, plan sponsors must allow certain part-time employees to participate in their 401(k) plans by making elective deferrals.  401(k) plan documents will need to be </a:t>
            </a:r>
            <a:r>
              <a:rPr lang="en-US" sz="1800" dirty="0" smtClean="0"/>
              <a:t>reviewed in the coming year as further guidance is issued </a:t>
            </a:r>
            <a:r>
              <a:rPr lang="en-US" sz="1800" dirty="0"/>
              <a:t>for service based exclusions and updated as needed.  Steps must be taken to ensure plan sponsors are equipped to administer part-time employee participation.  To the extent document updates are necessary, participants will need to be notified of the changes (SMM</a:t>
            </a:r>
            <a:r>
              <a:rPr lang="en-US" sz="1800" dirty="0" smtClean="0"/>
              <a:t>) or updated SPD.</a:t>
            </a:r>
            <a:endParaRPr lang="en-US" sz="1800" dirty="0"/>
          </a:p>
          <a:p>
            <a:pPr lvl="1"/>
            <a:r>
              <a:rPr lang="en-US" sz="1800" b="1" dirty="0"/>
              <a:t>Service Provider Advice</a:t>
            </a:r>
            <a:r>
              <a:rPr lang="en-US" sz="1800" dirty="0"/>
              <a:t>:  </a:t>
            </a:r>
            <a:r>
              <a:rPr lang="en-US" sz="1800" dirty="0" err="1"/>
              <a:t>Recordkeepers</a:t>
            </a:r>
            <a:r>
              <a:rPr lang="en-US" sz="1800" dirty="0"/>
              <a:t> will need to take steps to ensure they will be able to administer special eligibility and vesting provisions for part-time workers, which will add complications particularly for elapsed time plans and for transfers between part-time and full-time employees.</a:t>
            </a:r>
          </a:p>
          <a:p>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4</a:t>
            </a:fld>
            <a:endParaRPr lang="en-US" dirty="0"/>
          </a:p>
        </p:txBody>
      </p:sp>
    </p:spTree>
    <p:extLst>
      <p:ext uri="{BB962C8B-B14F-4D97-AF65-F5344CB8AC3E}">
        <p14:creationId xmlns:p14="http://schemas.microsoft.com/office/powerpoint/2010/main" val="1285234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Safe Harbor 401(k) Plans – OPTIONAL CHANGES</a:t>
            </a:r>
            <a:endParaRPr lang="en-US" dirty="0"/>
          </a:p>
        </p:txBody>
      </p:sp>
      <p:sp>
        <p:nvSpPr>
          <p:cNvPr id="3" name="Content Placeholder 2"/>
          <p:cNvSpPr>
            <a:spLocks noGrp="1"/>
          </p:cNvSpPr>
          <p:nvPr>
            <p:ph idx="1"/>
          </p:nvPr>
        </p:nvSpPr>
        <p:spPr/>
        <p:txBody>
          <a:bodyPr/>
          <a:lstStyle/>
          <a:p>
            <a:r>
              <a:rPr lang="en-US" b="1" dirty="0"/>
              <a:t>#1 QACA Change</a:t>
            </a:r>
          </a:p>
          <a:p>
            <a:pPr lvl="1"/>
            <a:r>
              <a:rPr lang="en-US" sz="1800" b="1" dirty="0"/>
              <a:t>Current Rule</a:t>
            </a:r>
            <a:r>
              <a:rPr lang="en-US" sz="1800" dirty="0"/>
              <a:t>:  A QACA is a form of plan that has an auto enrollment feature and provides nondiscrimination testing relief.  QACAs have many additional compliance requirements including that the maximum auto deferral rate for a participant is 10</a:t>
            </a:r>
            <a:r>
              <a:rPr lang="en-US" sz="1800" dirty="0" smtClean="0"/>
              <a:t>%.</a:t>
            </a:r>
          </a:p>
          <a:p>
            <a:pPr marL="457200" lvl="1" indent="0">
              <a:buNone/>
            </a:pPr>
            <a:endParaRPr lang="en-US" sz="1800" dirty="0"/>
          </a:p>
          <a:p>
            <a:pPr lvl="1"/>
            <a:r>
              <a:rPr lang="en-US" sz="1800" b="1" dirty="0"/>
              <a:t>New Rule</a:t>
            </a:r>
            <a:r>
              <a:rPr lang="en-US" sz="1800" dirty="0"/>
              <a:t>:  New maximum auto deferral rate for a participant is 15% except for a participant’s first year of participation where is remains 10%.  The minimum thresholds of 3% to 6% depending upon the participation year remain unchanged</a:t>
            </a:r>
            <a:r>
              <a:rPr lang="en-US" sz="1800" dirty="0" smtClean="0"/>
              <a:t>.</a:t>
            </a:r>
          </a:p>
          <a:p>
            <a:pPr marL="457200" lvl="1" indent="0">
              <a:buNone/>
            </a:pPr>
            <a:endParaRPr lang="en-US" sz="1800" dirty="0"/>
          </a:p>
          <a:p>
            <a:pPr lvl="1"/>
            <a:r>
              <a:rPr lang="en-US" sz="1800" b="1" dirty="0"/>
              <a:t>Effective Date</a:t>
            </a:r>
            <a:r>
              <a:rPr lang="en-US" sz="1800" dirty="0"/>
              <a:t>:  Plan years beginning after December 31, </a:t>
            </a:r>
            <a:r>
              <a:rPr lang="en-US" sz="1800" dirty="0" smtClean="0"/>
              <a:t>2019, but practically speaking for calendar year plans it will mean 2021 plan year.</a:t>
            </a:r>
            <a:endParaRPr lang="en-US" sz="1800" dirty="0"/>
          </a:p>
          <a:p>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5</a:t>
            </a:fld>
            <a:endParaRPr lang="en-US" dirty="0"/>
          </a:p>
        </p:txBody>
      </p:sp>
    </p:spTree>
    <p:extLst>
      <p:ext uri="{BB962C8B-B14F-4D97-AF65-F5344CB8AC3E}">
        <p14:creationId xmlns:p14="http://schemas.microsoft.com/office/powerpoint/2010/main" val="464050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Safe Harbor 401(k) Plans – OPTIONAL CHANGES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#1 QACA Change</a:t>
            </a:r>
          </a:p>
          <a:p>
            <a:pPr lvl="1"/>
            <a:r>
              <a:rPr lang="en-US" sz="1600" b="1" dirty="0"/>
              <a:t>Plan Sponsor Advice:   </a:t>
            </a:r>
            <a:r>
              <a:rPr lang="en-US" sz="1600" dirty="0"/>
              <a:t>Existing QACA Sponsors could consider encouraging participants to save more by upping the limit.  Considerations should include analysis regarding the effect on matching and other employer contributions.  Such a change would require changes to enrollment and deferral election change procedures, safe harbor notices, and updating plan documents, SPDs, and participant communications.  Mid-year changes would require special </a:t>
            </a:r>
            <a:r>
              <a:rPr lang="en-US" sz="1600" dirty="0" smtClean="0"/>
              <a:t>considerations – service </a:t>
            </a:r>
            <a:r>
              <a:rPr lang="en-US" sz="1600" dirty="0"/>
              <a:t>providers will need to </a:t>
            </a:r>
            <a:r>
              <a:rPr lang="en-US" sz="1600" dirty="0" smtClean="0"/>
              <a:t>be consulted </a:t>
            </a:r>
            <a:r>
              <a:rPr lang="en-US" sz="1600" dirty="0"/>
              <a:t>regarding feasibility of plan operations.  Plan sponsors that do not currently have a safe harbor or QACA may want to reconsider the QACA option</a:t>
            </a:r>
            <a:r>
              <a:rPr lang="en-US" sz="1600" dirty="0" smtClean="0"/>
              <a:t>.</a:t>
            </a:r>
          </a:p>
          <a:p>
            <a:pPr marL="457200" lvl="1" indent="0">
              <a:buNone/>
            </a:pPr>
            <a:endParaRPr lang="en-US" sz="1600" dirty="0"/>
          </a:p>
          <a:p>
            <a:pPr lvl="1"/>
            <a:r>
              <a:rPr lang="en-US" sz="1600" b="1" dirty="0"/>
              <a:t>Service Provider Advice:  </a:t>
            </a:r>
            <a:r>
              <a:rPr lang="en-US" sz="1600" dirty="0"/>
              <a:t>Must consider whether it can operationally support the plan.  Considerations should include:  the effect on employer contributions, enrollment procedures, participant notices, process for changing deferral elections and document considerations.  Additional guidance may be forthcoming on mid-year changes and the application of the uniformity requirement.</a:t>
            </a:r>
          </a:p>
          <a:p>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6</a:t>
            </a:fld>
            <a:endParaRPr lang="en-US" dirty="0"/>
          </a:p>
        </p:txBody>
      </p:sp>
    </p:spTree>
    <p:extLst>
      <p:ext uri="{BB962C8B-B14F-4D97-AF65-F5344CB8AC3E}">
        <p14:creationId xmlns:p14="http://schemas.microsoft.com/office/powerpoint/2010/main" val="1368602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Safe Harbor 401(k) Plans – OPTIONAL CHANGES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#2 Nonelective Safe Harbor Change</a:t>
            </a:r>
          </a:p>
          <a:p>
            <a:pPr lvl="1"/>
            <a:r>
              <a:rPr lang="en-US" sz="1800" b="1" dirty="0"/>
              <a:t>Current Rule:  </a:t>
            </a:r>
            <a:r>
              <a:rPr lang="en-US" sz="1800" dirty="0"/>
              <a:t>All safe harbor plans must provide a safe harbor plan notice to participants with a special exception being made for nonelective safe harbor plans adopted by the 30</a:t>
            </a:r>
            <a:r>
              <a:rPr lang="en-US" sz="1800" baseline="30000" dirty="0"/>
              <a:t>th</a:t>
            </a:r>
            <a:r>
              <a:rPr lang="en-US" sz="1800" dirty="0"/>
              <a:t> day before the close of the plan year, if specific contingent and follow up notices are provided and other criteria met</a:t>
            </a:r>
            <a:r>
              <a:rPr lang="en-US" sz="1800" dirty="0" smtClean="0"/>
              <a:t>.</a:t>
            </a:r>
            <a:endParaRPr lang="en-US" sz="1800" dirty="0"/>
          </a:p>
          <a:p>
            <a:pPr lvl="1"/>
            <a:r>
              <a:rPr lang="en-US" sz="1800" b="1" dirty="0"/>
              <a:t>New Rule</a:t>
            </a:r>
            <a:r>
              <a:rPr lang="en-US" sz="1800" dirty="0"/>
              <a:t>: Employers can adopt a nonelective safe harbor plan with no traditional safe harbor notice requirement.  This can also be used for a safe harbor contribution being adopted by plan amendment by the 30</a:t>
            </a:r>
            <a:r>
              <a:rPr lang="en-US" sz="1800" baseline="30000" dirty="0"/>
              <a:t>th</a:t>
            </a:r>
            <a:r>
              <a:rPr lang="en-US" sz="1800" dirty="0"/>
              <a:t> day before the close of the plan year, or if a 4% contribution is made for a plan year, before the last day for distributing excess contributions for the plan year (generally the close of the following plan year</a:t>
            </a:r>
            <a:r>
              <a:rPr lang="en-US" sz="1800" dirty="0" smtClean="0"/>
              <a:t>).</a:t>
            </a:r>
            <a:endParaRPr lang="en-US" sz="1800" dirty="0"/>
          </a:p>
          <a:p>
            <a:pPr lvl="1"/>
            <a:r>
              <a:rPr lang="en-US" sz="1800" b="1" dirty="0"/>
              <a:t>Effective Date</a:t>
            </a:r>
            <a:r>
              <a:rPr lang="en-US" sz="1800" dirty="0"/>
              <a:t>:  Plan years beginning after December 31, </a:t>
            </a:r>
            <a:r>
              <a:rPr lang="en-US" sz="1800" dirty="0" smtClean="0"/>
              <a:t>2019, but practically speaking for calendar year plans it will be 2021</a:t>
            </a:r>
            <a:endParaRPr lang="en-US" sz="1800" dirty="0"/>
          </a:p>
          <a:p>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7</a:t>
            </a:fld>
            <a:endParaRPr lang="en-US" dirty="0"/>
          </a:p>
        </p:txBody>
      </p:sp>
    </p:spTree>
    <p:extLst>
      <p:ext uri="{BB962C8B-B14F-4D97-AF65-F5344CB8AC3E}">
        <p14:creationId xmlns:p14="http://schemas.microsoft.com/office/powerpoint/2010/main" val="2089772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Safe Harbor 401(k) Plans – OPTIONAL CHANGES</a:t>
            </a:r>
            <a:endParaRPr lang="en-US" dirty="0"/>
          </a:p>
        </p:txBody>
      </p:sp>
      <p:sp>
        <p:nvSpPr>
          <p:cNvPr id="3" name="Content Placeholder 2"/>
          <p:cNvSpPr>
            <a:spLocks noGrp="1"/>
          </p:cNvSpPr>
          <p:nvPr>
            <p:ph idx="1"/>
          </p:nvPr>
        </p:nvSpPr>
        <p:spPr>
          <a:xfrm>
            <a:off x="1066800" y="1447800"/>
            <a:ext cx="7620000" cy="4343401"/>
          </a:xfrm>
        </p:spPr>
        <p:txBody>
          <a:bodyPr/>
          <a:lstStyle/>
          <a:p>
            <a:r>
              <a:rPr lang="en-US" b="1" dirty="0"/>
              <a:t>#2 Nonelective Safe Harbor Change</a:t>
            </a:r>
          </a:p>
          <a:p>
            <a:pPr lvl="1"/>
            <a:r>
              <a:rPr lang="en-US" b="1" dirty="0"/>
              <a:t>Plan Sponsor Advice:  </a:t>
            </a:r>
            <a:r>
              <a:rPr lang="en-US" dirty="0"/>
              <a:t>Existing nonelective safe harbor plan sponsors no longer have an annual safe harbor notice requirement.  For plan sponsors considering a safe harbor, this may be an </a:t>
            </a:r>
            <a:r>
              <a:rPr lang="en-US" dirty="0" smtClean="0"/>
              <a:t>option </a:t>
            </a:r>
            <a:r>
              <a:rPr lang="en-US" dirty="0"/>
              <a:t>to retroactively adopt a safe harbor after testing is failed</a:t>
            </a:r>
            <a:r>
              <a:rPr lang="en-US" dirty="0" smtClean="0"/>
              <a:t>.</a:t>
            </a:r>
          </a:p>
          <a:p>
            <a:pPr lvl="1"/>
            <a:endParaRPr lang="en-US" dirty="0"/>
          </a:p>
          <a:p>
            <a:pPr lvl="1"/>
            <a:r>
              <a:rPr lang="en-US" b="1" dirty="0"/>
              <a:t>Service Provider Advice</a:t>
            </a:r>
            <a:r>
              <a:rPr lang="en-US" dirty="0"/>
              <a:t>:  Many revisions will need to be made to safe harbor policies and procedures and documents and participant communications will also need </a:t>
            </a:r>
            <a:r>
              <a:rPr lang="en-US" dirty="0" smtClean="0"/>
              <a:t>to be amended</a:t>
            </a:r>
            <a:r>
              <a:rPr lang="en-US" dirty="0"/>
              <a:t>.</a:t>
            </a:r>
          </a:p>
          <a:p>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8</a:t>
            </a:fld>
            <a:endParaRPr lang="en-US" dirty="0"/>
          </a:p>
        </p:txBody>
      </p:sp>
    </p:spTree>
    <p:extLst>
      <p:ext uri="{BB962C8B-B14F-4D97-AF65-F5344CB8AC3E}">
        <p14:creationId xmlns:p14="http://schemas.microsoft.com/office/powerpoint/2010/main" val="3855803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In-Service Withdrawal for Birth and Adoption Expenses – OPTIONAL CHANGE</a:t>
            </a:r>
            <a:endParaRPr lang="en-US" dirty="0"/>
          </a:p>
        </p:txBody>
      </p:sp>
      <p:sp>
        <p:nvSpPr>
          <p:cNvPr id="3" name="Content Placeholder 2"/>
          <p:cNvSpPr>
            <a:spLocks noGrp="1"/>
          </p:cNvSpPr>
          <p:nvPr>
            <p:ph idx="1"/>
          </p:nvPr>
        </p:nvSpPr>
        <p:spPr>
          <a:xfrm>
            <a:off x="1066800" y="1447800"/>
            <a:ext cx="7620000" cy="4343401"/>
          </a:xfrm>
        </p:spPr>
        <p:txBody>
          <a:bodyPr/>
          <a:lstStyle/>
          <a:p>
            <a:pPr lvl="1"/>
            <a:r>
              <a:rPr lang="en-US" sz="2000" b="1" dirty="0"/>
              <a:t>Current Rule</a:t>
            </a:r>
            <a:r>
              <a:rPr lang="en-US" sz="2000" dirty="0"/>
              <a:t>:  No in-service withdrawal options for adoption or birth expenses</a:t>
            </a:r>
            <a:r>
              <a:rPr lang="en-US" sz="2000" dirty="0" smtClean="0"/>
              <a:t>.</a:t>
            </a:r>
          </a:p>
          <a:p>
            <a:pPr marL="457200" lvl="1" indent="0">
              <a:buNone/>
            </a:pPr>
            <a:endParaRPr lang="en-US" sz="2000" dirty="0"/>
          </a:p>
          <a:p>
            <a:pPr lvl="1"/>
            <a:r>
              <a:rPr lang="en-US" sz="2000" b="1" dirty="0"/>
              <a:t>New Rule</a:t>
            </a:r>
            <a:r>
              <a:rPr lang="en-US" sz="2000" dirty="0"/>
              <a:t>:  For defined contribution plans (and IRAs), withdrawals of up to $5,000 are permissible within one year following the birth or legal adoption of a child, and not subject to the 10% early withdrawal penalty tax.  These amounts may also be contributed back to a plan or IRA.  Treated similar to hardship distributions and not eligible for rollover and not subject to mandatory 20% withholding (10% withholding unless participant opts out</a:t>
            </a:r>
            <a:r>
              <a:rPr lang="en-US" sz="2000" dirty="0" smtClean="0"/>
              <a:t>).</a:t>
            </a:r>
          </a:p>
          <a:p>
            <a:pPr marL="457200" lvl="1" indent="0">
              <a:buNone/>
            </a:pPr>
            <a:endParaRPr lang="en-US" sz="2000" dirty="0"/>
          </a:p>
          <a:p>
            <a:pPr lvl="1"/>
            <a:r>
              <a:rPr lang="en-US" sz="2000" b="1" dirty="0"/>
              <a:t>Effective Date</a:t>
            </a:r>
            <a:r>
              <a:rPr lang="en-US" sz="2000" dirty="0"/>
              <a:t>:  Distributions after December 31, 2019.</a:t>
            </a:r>
          </a:p>
          <a:p>
            <a:endParaRPr lang="en-US" sz="18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9</a:t>
            </a:fld>
            <a:endParaRPr lang="en-US" dirty="0"/>
          </a:p>
        </p:txBody>
      </p:sp>
    </p:spTree>
    <p:extLst>
      <p:ext uri="{BB962C8B-B14F-4D97-AF65-F5344CB8AC3E}">
        <p14:creationId xmlns:p14="http://schemas.microsoft.com/office/powerpoint/2010/main" val="3519859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TM04033927[[fn=Main Event]]</Template>
  <TotalTime>0</TotalTime>
  <Words>5693</Words>
  <Application>Microsoft Office PowerPoint</Application>
  <PresentationFormat>On-screen Show (4:3)</PresentationFormat>
  <Paragraphs>271</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The SECURE Act Becomes Law</vt:lpstr>
      <vt:lpstr>Introduction</vt:lpstr>
      <vt:lpstr>Part-time Employee Participation in 401(k) Plans – MANDATORY CHANGE</vt:lpstr>
      <vt:lpstr>Part-time Employee Participation in 401(k) Plans – MANDATORY CHANGE</vt:lpstr>
      <vt:lpstr>Changes to Safe Harbor 401(k) Plans – OPTIONAL CHANGES</vt:lpstr>
      <vt:lpstr>Changes to Safe Harbor 401(k) Plans – OPTIONAL CHANGES</vt:lpstr>
      <vt:lpstr>Changes to Safe Harbor 401(k) Plans – OPTIONAL CHANGES</vt:lpstr>
      <vt:lpstr>Changes to Safe Harbor 401(k) Plans – OPTIONAL CHANGES</vt:lpstr>
      <vt:lpstr>In-Service Withdrawal for Birth and Adoption Expenses – OPTIONAL CHANGE</vt:lpstr>
      <vt:lpstr>In-Service Withdrawal for Birth and Adoption Expenses – OPTIONAL CHANGE</vt:lpstr>
      <vt:lpstr>Disaster Relief– OPTIONAL CHANGE</vt:lpstr>
      <vt:lpstr>Lifetime Income Disclosures and Investment Options</vt:lpstr>
      <vt:lpstr>Lifetime Income Disclosures and Investment Options</vt:lpstr>
      <vt:lpstr>Lifetime Income Disclosures and Investment Options</vt:lpstr>
      <vt:lpstr>Lifetime Income Disclosures and Investment Options</vt:lpstr>
      <vt:lpstr>Lifetime Income Disclosures and Investment Options</vt:lpstr>
      <vt:lpstr>Lifetime Income Disclosures and Investment Options</vt:lpstr>
      <vt:lpstr>Lifetime and Post-Death Required Minimum Distributions (RMDs)</vt:lpstr>
      <vt:lpstr>Lifetime and Post-Death Required Minimum Distributions (RMDs)</vt:lpstr>
      <vt:lpstr>Lifetime and Post-Death Required Minimum Distributions (RMDs)</vt:lpstr>
      <vt:lpstr>Lifetime and Post-Death Required Minimum Distributions (RMDs)</vt:lpstr>
      <vt:lpstr>5500 Increased Penalties</vt:lpstr>
      <vt:lpstr>5500 Changes and Increased Penalties</vt:lpstr>
      <vt:lpstr>5500 Changes and Increased Penalties</vt:lpstr>
      <vt:lpstr>Changes Affecting Defined Benefit Plans</vt:lpstr>
      <vt:lpstr>Changes Affecting Defined Benefit Plans</vt:lpstr>
      <vt:lpstr>Changes Affecting Health &amp; Welfare Plans</vt:lpstr>
      <vt:lpstr>Changes Affecting Health &amp; Welfare Plans</vt:lpstr>
      <vt:lpstr>Changes Affecting Health &amp; Welfare Plans</vt:lpstr>
      <vt:lpstr>Changes Affecting Health &amp; Welfare Plans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2019-12-26T16:34:07Z</dcterms:created>
  <dcterms:modified xsi:type="dcterms:W3CDTF">2020-02-13T19:56:22Z</dcterms:modified>
</cp:coreProperties>
</file>