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handoutMasterIdLst>
    <p:handoutMasterId r:id="rId50"/>
  </p:handoutMasterIdLst>
  <p:sldIdLst>
    <p:sldId id="256" r:id="rId2"/>
    <p:sldId id="648" r:id="rId3"/>
    <p:sldId id="649" r:id="rId4"/>
    <p:sldId id="650" r:id="rId5"/>
    <p:sldId id="651" r:id="rId6"/>
    <p:sldId id="652" r:id="rId7"/>
    <p:sldId id="653" r:id="rId8"/>
    <p:sldId id="654" r:id="rId9"/>
    <p:sldId id="655" r:id="rId10"/>
    <p:sldId id="656" r:id="rId11"/>
    <p:sldId id="658" r:id="rId12"/>
    <p:sldId id="657" r:id="rId13"/>
    <p:sldId id="659" r:id="rId14"/>
    <p:sldId id="660" r:id="rId15"/>
    <p:sldId id="661" r:id="rId16"/>
    <p:sldId id="662" r:id="rId17"/>
    <p:sldId id="663" r:id="rId18"/>
    <p:sldId id="664" r:id="rId19"/>
    <p:sldId id="665" r:id="rId20"/>
    <p:sldId id="666" r:id="rId21"/>
    <p:sldId id="667" r:id="rId22"/>
    <p:sldId id="668" r:id="rId23"/>
    <p:sldId id="669" r:id="rId24"/>
    <p:sldId id="670" r:id="rId25"/>
    <p:sldId id="678" r:id="rId26"/>
    <p:sldId id="679" r:id="rId27"/>
    <p:sldId id="680" r:id="rId28"/>
    <p:sldId id="671" r:id="rId29"/>
    <p:sldId id="672" r:id="rId30"/>
    <p:sldId id="673" r:id="rId31"/>
    <p:sldId id="674" r:id="rId32"/>
    <p:sldId id="675" r:id="rId33"/>
    <p:sldId id="676" r:id="rId34"/>
    <p:sldId id="677" r:id="rId35"/>
    <p:sldId id="681" r:id="rId36"/>
    <p:sldId id="682" r:id="rId37"/>
    <p:sldId id="683" r:id="rId38"/>
    <p:sldId id="684" r:id="rId39"/>
    <p:sldId id="685" r:id="rId40"/>
    <p:sldId id="686" r:id="rId41"/>
    <p:sldId id="687" r:id="rId42"/>
    <p:sldId id="688" r:id="rId43"/>
    <p:sldId id="689" r:id="rId44"/>
    <p:sldId id="690" r:id="rId45"/>
    <p:sldId id="691" r:id="rId46"/>
    <p:sldId id="692" r:id="rId47"/>
    <p:sldId id="645" r:id="rId4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95"/>
    <a:srgbClr val="2D536B"/>
    <a:srgbClr val="486472"/>
    <a:srgbClr val="4F597A"/>
    <a:srgbClr val="FFFF00"/>
    <a:srgbClr val="FF505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9467" autoAdjust="0"/>
    <p:restoredTop sz="94275" autoAdjust="0"/>
  </p:normalViewPr>
  <p:slideViewPr>
    <p:cSldViewPr>
      <p:cViewPr varScale="1">
        <p:scale>
          <a:sx n="100" d="100"/>
          <a:sy n="100" d="100"/>
        </p:scale>
        <p:origin x="528" y="90"/>
      </p:cViewPr>
      <p:guideLst>
        <p:guide orient="horz" pos="2160"/>
        <p:guide pos="2880"/>
      </p:guideLst>
    </p:cSldViewPr>
  </p:slideViewPr>
  <p:outlineViewPr>
    <p:cViewPr>
      <p:scale>
        <a:sx n="33" d="100"/>
        <a:sy n="33" d="100"/>
      </p:scale>
      <p:origin x="0" y="679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42" y="-3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8" tIns="46584" rIns="93168" bIns="46584" rtlCol="0"/>
          <a:lstStyle>
            <a:lvl1pPr algn="l">
              <a:defRPr sz="1200"/>
            </a:lvl1pPr>
          </a:lstStyle>
          <a:p>
            <a:endParaRPr lang="en-US" dirty="0"/>
          </a:p>
        </p:txBody>
      </p:sp>
      <p:sp>
        <p:nvSpPr>
          <p:cNvPr id="3" name="Date Placeholder 2"/>
          <p:cNvSpPr>
            <a:spLocks noGrp="1"/>
          </p:cNvSpPr>
          <p:nvPr>
            <p:ph type="dt" sz="quarter" idx="1"/>
          </p:nvPr>
        </p:nvSpPr>
        <p:spPr>
          <a:xfrm>
            <a:off x="3970940" y="0"/>
            <a:ext cx="3037840" cy="464820"/>
          </a:xfrm>
          <a:prstGeom prst="rect">
            <a:avLst/>
          </a:prstGeom>
        </p:spPr>
        <p:txBody>
          <a:bodyPr vert="horz" lIns="93168" tIns="46584" rIns="93168" bIns="46584" rtlCol="0"/>
          <a:lstStyle>
            <a:lvl1pPr algn="r">
              <a:defRPr sz="1200"/>
            </a:lvl1pPr>
          </a:lstStyle>
          <a:p>
            <a:fld id="{33722E25-90CC-4DAD-A4A0-EF571C1198B4}" type="datetimeFigureOut">
              <a:rPr lang="en-US" smtClean="0"/>
              <a:pPr/>
              <a:t>3/14/2023</a:t>
            </a:fld>
            <a:endParaRPr lang="en-US" dirty="0"/>
          </a:p>
        </p:txBody>
      </p:sp>
      <p:sp>
        <p:nvSpPr>
          <p:cNvPr id="4" name="Footer Placeholder 3"/>
          <p:cNvSpPr>
            <a:spLocks noGrp="1"/>
          </p:cNvSpPr>
          <p:nvPr>
            <p:ph type="ftr" sz="quarter" idx="2"/>
          </p:nvPr>
        </p:nvSpPr>
        <p:spPr>
          <a:xfrm>
            <a:off x="1" y="8829968"/>
            <a:ext cx="3037840" cy="464820"/>
          </a:xfrm>
          <a:prstGeom prst="rect">
            <a:avLst/>
          </a:prstGeom>
        </p:spPr>
        <p:txBody>
          <a:bodyPr vert="horz" lIns="93168" tIns="46584" rIns="93168" bIns="465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0" y="8829968"/>
            <a:ext cx="3037840" cy="464820"/>
          </a:xfrm>
          <a:prstGeom prst="rect">
            <a:avLst/>
          </a:prstGeom>
        </p:spPr>
        <p:txBody>
          <a:bodyPr vert="horz" lIns="93168" tIns="46584" rIns="93168" bIns="46584" rtlCol="0" anchor="b"/>
          <a:lstStyle>
            <a:lvl1pPr algn="r">
              <a:defRPr sz="1200"/>
            </a:lvl1pPr>
          </a:lstStyle>
          <a:p>
            <a:fld id="{98DAACBC-F9B6-4911-931B-842814D41E7B}" type="slidenum">
              <a:rPr lang="en-US" smtClean="0"/>
              <a:pPr/>
              <a:t>‹#›</a:t>
            </a:fld>
            <a:endParaRPr lang="en-US" dirty="0"/>
          </a:p>
        </p:txBody>
      </p:sp>
    </p:spTree>
    <p:extLst>
      <p:ext uri="{BB962C8B-B14F-4D97-AF65-F5344CB8AC3E}">
        <p14:creationId xmlns:p14="http://schemas.microsoft.com/office/powerpoint/2010/main" val="49558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8" tIns="46584" rIns="93168" bIns="46584" rtlCol="0"/>
          <a:lstStyle>
            <a:lvl1pPr algn="l">
              <a:defRPr sz="12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3168" tIns="46584" rIns="93168" bIns="46584" rtlCol="0"/>
          <a:lstStyle>
            <a:lvl1pPr algn="r">
              <a:defRPr sz="1200"/>
            </a:lvl1pPr>
          </a:lstStyle>
          <a:p>
            <a:fld id="{2D268260-1620-4303-B5A6-C7AE0FCDA103}" type="datetimeFigureOut">
              <a:rPr lang="en-US" smtClean="0"/>
              <a:pPr/>
              <a:t>3/14/2023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8" tIns="46584" rIns="93168" bIns="46584" rtlCol="0" anchor="ctr"/>
          <a:lstStyle/>
          <a:p>
            <a:endParaRPr lang="en-US" dirty="0"/>
          </a:p>
        </p:txBody>
      </p:sp>
      <p:sp>
        <p:nvSpPr>
          <p:cNvPr id="5" name="Notes Placeholder 4"/>
          <p:cNvSpPr>
            <a:spLocks noGrp="1"/>
          </p:cNvSpPr>
          <p:nvPr>
            <p:ph type="body" sz="quarter" idx="3"/>
          </p:nvPr>
        </p:nvSpPr>
        <p:spPr>
          <a:xfrm>
            <a:off x="701041" y="4415792"/>
            <a:ext cx="5608320" cy="4183380"/>
          </a:xfrm>
          <a:prstGeom prst="rect">
            <a:avLst/>
          </a:prstGeom>
        </p:spPr>
        <p:txBody>
          <a:bodyPr vert="horz" lIns="93168" tIns="46584" rIns="93168" bIns="4658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168" tIns="46584" rIns="93168"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168" tIns="46584" rIns="93168" bIns="46584" rtlCol="0" anchor="b"/>
          <a:lstStyle>
            <a:lvl1pPr algn="r">
              <a:defRPr sz="1200"/>
            </a:lvl1pPr>
          </a:lstStyle>
          <a:p>
            <a:fld id="{613D10D5-403C-4F13-89DB-7D0D86F960A6}" type="slidenum">
              <a:rPr lang="en-US" smtClean="0"/>
              <a:pPr/>
              <a:t>‹#›</a:t>
            </a:fld>
            <a:endParaRPr lang="en-US" dirty="0"/>
          </a:p>
        </p:txBody>
      </p:sp>
    </p:spTree>
    <p:extLst>
      <p:ext uri="{BB962C8B-B14F-4D97-AF65-F5344CB8AC3E}">
        <p14:creationId xmlns:p14="http://schemas.microsoft.com/office/powerpoint/2010/main" val="209250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1</a:t>
            </a:fld>
            <a:endParaRPr lang="en-US" dirty="0"/>
          </a:p>
        </p:txBody>
      </p:sp>
    </p:spTree>
    <p:extLst>
      <p:ext uri="{BB962C8B-B14F-4D97-AF65-F5344CB8AC3E}">
        <p14:creationId xmlns:p14="http://schemas.microsoft.com/office/powerpoint/2010/main" val="1280196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This modification is an optional provision.  It is a per participant election: the employer cannot compel that all fully vested matching and/or nonelective contributions be treated as Roth Contributions.  The provision applies to all employer contributions, including safe harbor matching contributions and safe harbor nonelective contributions.  It also is based on the contribution source of an individual participant. For example, a participant might be fully vested in his or her matching contributions but not his or her nonelective contributions. I n that case, the participant election would be applicable only to the matching contributions.</a:t>
            </a:r>
          </a:p>
        </p:txBody>
      </p:sp>
      <p:sp>
        <p:nvSpPr>
          <p:cNvPr id="4" name="Slide Number Placeholder 3"/>
          <p:cNvSpPr>
            <a:spLocks noGrp="1"/>
          </p:cNvSpPr>
          <p:nvPr>
            <p:ph type="sldNum" sz="quarter" idx="5"/>
          </p:nvPr>
        </p:nvSpPr>
        <p:spPr/>
        <p:txBody>
          <a:bodyPr/>
          <a:lstStyle/>
          <a:p>
            <a:fld id="{613D10D5-403C-4F13-89DB-7D0D86F960A6}" type="slidenum">
              <a:rPr lang="en-US" smtClean="0"/>
              <a:pPr/>
              <a:t>10</a:t>
            </a:fld>
            <a:endParaRPr lang="en-US" dirty="0"/>
          </a:p>
        </p:txBody>
      </p:sp>
    </p:spTree>
    <p:extLst>
      <p:ext uri="{BB962C8B-B14F-4D97-AF65-F5344CB8AC3E}">
        <p14:creationId xmlns:p14="http://schemas.microsoft.com/office/powerpoint/2010/main" val="1713527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If a participant elects to have the participant’s contribution treated as a Roth Contribution, it will have no effect upon the employer.  The employer’s deduction amount will be the same regardless of whether the contribution is pre-tax or post-tax.  The employee will be taxed on any contributions which the employee elects to have treated as Roth contributions.  A participant making this election is not making an additional Roth deferral.  Rather, a new Roth account will need to be established for the Roth matching and nonelective contributions.  SECURE 2.0 did not specify the procedures by which such an election should be made, but the election is not an in-plan Roth conversion.  From a plan design perspective, it may be possible to offer the election only to participants who otherwise have a Roth account for Roth deferrals, but the permissibility of such lection would spend at a minimum upon satisfying the benefits, rights, and features nondiscrimination testing.</a:t>
            </a:r>
          </a:p>
        </p:txBody>
      </p:sp>
      <p:sp>
        <p:nvSpPr>
          <p:cNvPr id="4" name="Slide Number Placeholder 3"/>
          <p:cNvSpPr>
            <a:spLocks noGrp="1"/>
          </p:cNvSpPr>
          <p:nvPr>
            <p:ph type="sldNum" sz="quarter" idx="5"/>
          </p:nvPr>
        </p:nvSpPr>
        <p:spPr/>
        <p:txBody>
          <a:bodyPr/>
          <a:lstStyle/>
          <a:p>
            <a:fld id="{613D10D5-403C-4F13-89DB-7D0D86F960A6}" type="slidenum">
              <a:rPr lang="en-US" smtClean="0"/>
              <a:pPr/>
              <a:t>11</a:t>
            </a:fld>
            <a:endParaRPr lang="en-US" dirty="0"/>
          </a:p>
        </p:txBody>
      </p:sp>
    </p:spTree>
    <p:extLst>
      <p:ext uri="{BB962C8B-B14F-4D97-AF65-F5344CB8AC3E}">
        <p14:creationId xmlns:p14="http://schemas.microsoft.com/office/powerpoint/2010/main" val="2993984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Effective January 1, 2024, employees with wages over $145,000 in the prior plan year (as indexed) must have their catch-up contributions treated as Roth contributions.  The effective date is based on the individual’s tax year, rather than a plan year, so January 1, 2024 is applicable to all plan participants.  The $145,000 as indexed compensation takes into account only compensation from the employer, so compensation received from unrelated employers in the prior year is not taken into account.  Because the requirement for a Roth contribution is based upon prior year’s earnings, a new hire with no prior year’s earnings could always elect o have his or her catch up contributions be pre-tax.</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The $145,000 threshold is unrelated to the indexed highly compensated employee dollar amount. This provision was included in SECURE 2.0 as a revenue raiser to pay for the loss of tax revenue under several SECURE 2.0 provisions.</a:t>
            </a:r>
          </a:p>
        </p:txBody>
      </p:sp>
      <p:sp>
        <p:nvSpPr>
          <p:cNvPr id="4" name="Slide Number Placeholder 3"/>
          <p:cNvSpPr>
            <a:spLocks noGrp="1"/>
          </p:cNvSpPr>
          <p:nvPr>
            <p:ph type="sldNum" sz="quarter" idx="5"/>
          </p:nvPr>
        </p:nvSpPr>
        <p:spPr/>
        <p:txBody>
          <a:bodyPr/>
          <a:lstStyle/>
          <a:p>
            <a:fld id="{613D10D5-403C-4F13-89DB-7D0D86F960A6}" type="slidenum">
              <a:rPr lang="en-US" smtClean="0"/>
              <a:pPr/>
              <a:t>12</a:t>
            </a:fld>
            <a:endParaRPr lang="en-US" dirty="0"/>
          </a:p>
        </p:txBody>
      </p:sp>
    </p:spTree>
    <p:extLst>
      <p:ext uri="{BB962C8B-B14F-4D97-AF65-F5344CB8AC3E}">
        <p14:creationId xmlns:p14="http://schemas.microsoft.com/office/powerpoint/2010/main" val="1770965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A plan is not required to offer Roth contributions, but if it doesn’t, then all catch up contributions would need to be pre-tax, but could only be made by participants earning $145,000 or less in the prior plan year.  That would mean that any excess deferrals or excess contributions that would ordinarily have been recharacterized as catch-up contributions will need to be refunded.</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From a design perspective, a plan sponsor if it so desired could require that all catch-up contributions be Roth.  That would be a settlor decision, not an ERISA fiduciary decision.  It also appears to be permissible to limit Roth contribution accounts to employees who make catch-up contributions, but such a plan design would also need to satisfy the benefits, rights, and features nondiscrimination testing.</a:t>
            </a:r>
          </a:p>
        </p:txBody>
      </p:sp>
      <p:sp>
        <p:nvSpPr>
          <p:cNvPr id="4" name="Slide Number Placeholder 3"/>
          <p:cNvSpPr>
            <a:spLocks noGrp="1"/>
          </p:cNvSpPr>
          <p:nvPr>
            <p:ph type="sldNum" sz="quarter" idx="5"/>
          </p:nvPr>
        </p:nvSpPr>
        <p:spPr/>
        <p:txBody>
          <a:bodyPr/>
          <a:lstStyle/>
          <a:p>
            <a:fld id="{613D10D5-403C-4F13-89DB-7D0D86F960A6}" type="slidenum">
              <a:rPr lang="en-US" smtClean="0"/>
              <a:pPr/>
              <a:t>13</a:t>
            </a:fld>
            <a:endParaRPr lang="en-US" dirty="0"/>
          </a:p>
        </p:txBody>
      </p:sp>
    </p:spTree>
    <p:extLst>
      <p:ext uri="{BB962C8B-B14F-4D97-AF65-F5344CB8AC3E}">
        <p14:creationId xmlns:p14="http://schemas.microsoft.com/office/powerpoint/2010/main" val="333535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This issue has been a long-standing dilemma for plan administrators because it represented an issue under both the Internal Revenue Code and ERISA.  Under IRS regulations, although not explicitly stated in the Code, failure to administer a plan in accordance with its terms was a disqualifying defect.  Similarly, under ERISA, failure to administer a plan in accordance with its terms is a breach of fiduciary duty.  However, those generally </a:t>
            </a:r>
            <a:r>
              <a:rPr lang="en-US" sz="1800" dirty="0" err="1">
                <a:latin typeface="Times New Roman" panose="02020603050405020304" pitchFamily="18" charset="0"/>
                <a:ea typeface="Calibri" panose="020F0502020204030204" pitchFamily="34" charset="0"/>
                <a:cs typeface="Times New Roman" panose="02020603050405020304" pitchFamily="18" charset="0"/>
              </a:rPr>
              <a:t>nonobjectionable</a:t>
            </a:r>
            <a:r>
              <a:rPr lang="en-US" sz="1800" dirty="0">
                <a:latin typeface="Times New Roman" panose="02020603050405020304" pitchFamily="18" charset="0"/>
                <a:ea typeface="Calibri" panose="020F0502020204030204" pitchFamily="34" charset="0"/>
                <a:cs typeface="Times New Roman" panose="02020603050405020304" pitchFamily="18" charset="0"/>
              </a:rPr>
              <a:t> provisions can result in situations that are quite detrimental to plan participants.  When an overpayment from a plan has lasted for several years, plan fiduciaries often compel retirees to repay the amount of the overpayment, plus interest, which can be substantial.  Even relatively small amounts of overpayments can result in a hardship for retirees living on a fixed income.  IRS sought to address this issue in part under EPCRS in Rev. Proc. 2021-30, and Congress addressed it in a very detailed fashion in SECURE 2.0.</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The relief under SECURE 2.0 is immediately effective and applies to both defined benefit plans and defined contribution plans, although overpayments are more likely to occur in defined benefit plans rather than defined contribution plans.  Any recovery of overpayments that was in effect prior to the enactment of SECURE 2.0 on December 29, 2022, may continue in effect.  Also, a plan fiduciary may rely upon any determination made prior to December 29, 2022, not to seek recovery of any inadvertent benefit payment.  In that regard, a plan fiduciary may rely upon a reasonable good faith interpretation of prior guidance regarding the recovery of inadvertent benefit overpayments.</a:t>
            </a:r>
          </a:p>
        </p:txBody>
      </p:sp>
      <p:sp>
        <p:nvSpPr>
          <p:cNvPr id="4" name="Slide Number Placeholder 3"/>
          <p:cNvSpPr>
            <a:spLocks noGrp="1"/>
          </p:cNvSpPr>
          <p:nvPr>
            <p:ph type="sldNum" sz="quarter" idx="5"/>
          </p:nvPr>
        </p:nvSpPr>
        <p:spPr/>
        <p:txBody>
          <a:bodyPr/>
          <a:lstStyle/>
          <a:p>
            <a:fld id="{613D10D5-403C-4F13-89DB-7D0D86F960A6}" type="slidenum">
              <a:rPr lang="en-US" smtClean="0"/>
              <a:pPr/>
              <a:t>14</a:t>
            </a:fld>
            <a:endParaRPr lang="en-US" dirty="0"/>
          </a:p>
        </p:txBody>
      </p:sp>
    </p:spTree>
    <p:extLst>
      <p:ext uri="{BB962C8B-B14F-4D97-AF65-F5344CB8AC3E}">
        <p14:creationId xmlns:p14="http://schemas.microsoft.com/office/powerpoint/2010/main" val="4139190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What are the inadvertent benefit payments to which the new law applies?  Payments for which the participant must bear no responsibility for the overpayment based upon any misstatement or misrepresentation.  Also, overpayments are not inadvertent if participant knew that any payments were materially in excess of those due under the plan.</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As I stated, recovery of overpayments presented a dilemma for plan administrators under both the Code and ERISA, and SECURE 2.0 addressed both of those issues.</a:t>
            </a:r>
          </a:p>
        </p:txBody>
      </p:sp>
      <p:sp>
        <p:nvSpPr>
          <p:cNvPr id="4" name="Slide Number Placeholder 3"/>
          <p:cNvSpPr>
            <a:spLocks noGrp="1"/>
          </p:cNvSpPr>
          <p:nvPr>
            <p:ph type="sldNum" sz="quarter" idx="5"/>
          </p:nvPr>
        </p:nvSpPr>
        <p:spPr/>
        <p:txBody>
          <a:bodyPr/>
          <a:lstStyle/>
          <a:p>
            <a:fld id="{613D10D5-403C-4F13-89DB-7D0D86F960A6}" type="slidenum">
              <a:rPr lang="en-US" smtClean="0"/>
              <a:pPr/>
              <a:t>15</a:t>
            </a:fld>
            <a:endParaRPr lang="en-US" dirty="0"/>
          </a:p>
        </p:txBody>
      </p:sp>
    </p:spTree>
    <p:extLst>
      <p:ext uri="{BB962C8B-B14F-4D97-AF65-F5344CB8AC3E}">
        <p14:creationId xmlns:p14="http://schemas.microsoft.com/office/powerpoint/2010/main" val="3510480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With respect to the Code, SECURE 2.0 provides that a plan will not lose its tax qualified status if it fails to recover any inadvertent benefit payments or amends its plans to increase past benefits or decrease future payments to affected participants and beneficiaries.  However, a plan is still required to satisfy the limits of Code Section 415 ($265,000 for an annuity at age 65) and Code Section 401(a)(17) ($330,000 in 2023).  SECURE 2.0 directs IRS to provide guidance on how these limits can be enforced in connection with the recoupment of plan benefits.</a:t>
            </a:r>
          </a:p>
        </p:txBody>
      </p:sp>
      <p:sp>
        <p:nvSpPr>
          <p:cNvPr id="4" name="Slide Number Placeholder 3"/>
          <p:cNvSpPr>
            <a:spLocks noGrp="1"/>
          </p:cNvSpPr>
          <p:nvPr>
            <p:ph type="sldNum" sz="quarter" idx="5"/>
          </p:nvPr>
        </p:nvSpPr>
        <p:spPr/>
        <p:txBody>
          <a:bodyPr/>
          <a:lstStyle/>
          <a:p>
            <a:fld id="{613D10D5-403C-4F13-89DB-7D0D86F960A6}" type="slidenum">
              <a:rPr lang="en-US" smtClean="0"/>
              <a:pPr/>
              <a:t>16</a:t>
            </a:fld>
            <a:endParaRPr lang="en-US" dirty="0"/>
          </a:p>
        </p:txBody>
      </p:sp>
    </p:spTree>
    <p:extLst>
      <p:ext uri="{BB962C8B-B14F-4D97-AF65-F5344CB8AC3E}">
        <p14:creationId xmlns:p14="http://schemas.microsoft.com/office/powerpoint/2010/main" val="185158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Prior to SECURE 2.0, if a plan participant received a rollover in error, he or she was permitted to withdraw the excess contribution and be taxed upon the distribution.  SECURE 2.0 amended the Code to provide to treat as a permissible rollover distribution any inadvertent benefit payment made to an eligible retirement plan, provided that the otherwise applicable rollover rules were otherwise satisfied. It also treats as an eligible rollover distribution the return of any overpayments to the plan from which the overpayment was made.</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At the same time, SECURE 2.0 provided limitations on the relief it provided.  A failure to recoup inadvertent benefit overpayments may not adversely affect the ability of the defined benefit plan to pay other participants or beneficiaries, nor does it provide relief from satisfying the plan’s minimum funding obligations.  However, large defined benefit plans should not be affected by these limitations on the relief provided.</a:t>
            </a:r>
          </a:p>
        </p:txBody>
      </p:sp>
      <p:sp>
        <p:nvSpPr>
          <p:cNvPr id="4" name="Slide Number Placeholder 3"/>
          <p:cNvSpPr>
            <a:spLocks noGrp="1"/>
          </p:cNvSpPr>
          <p:nvPr>
            <p:ph type="sldNum" sz="quarter" idx="5"/>
          </p:nvPr>
        </p:nvSpPr>
        <p:spPr/>
        <p:txBody>
          <a:bodyPr/>
          <a:lstStyle/>
          <a:p>
            <a:fld id="{613D10D5-403C-4F13-89DB-7D0D86F960A6}" type="slidenum">
              <a:rPr lang="en-US" smtClean="0"/>
              <a:pPr/>
              <a:t>17</a:t>
            </a:fld>
            <a:endParaRPr lang="en-US" dirty="0"/>
          </a:p>
        </p:txBody>
      </p:sp>
    </p:spTree>
    <p:extLst>
      <p:ext uri="{BB962C8B-B14F-4D97-AF65-F5344CB8AC3E}">
        <p14:creationId xmlns:p14="http://schemas.microsoft.com/office/powerpoint/2010/main" val="33736117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With respect to individual account plans, SECURE 2.0 does not relieve a plan fiduciary from recovering amounts necessary to restore an impermissible forfeiture.  With respect to overpayments under ERISA, if a plan has established prudent procedures to prevent or minimize overpayments and a plan fiduciary followed those procedures, an inadvertent benefit overpayment will not be treated as a breach of fiduciary duty.  This requirement should not be an additional item on a plan administrator’s to do list, because it is consistent with the conditions for relief under EPCRS, and consistent with the generally recommended internal controls that a tax-qualified plan to reduce the risk of error in plan administration, and allow any error to be quickly discovered and addressed.</a:t>
            </a:r>
          </a:p>
        </p:txBody>
      </p:sp>
      <p:sp>
        <p:nvSpPr>
          <p:cNvPr id="4" name="Slide Number Placeholder 3"/>
          <p:cNvSpPr>
            <a:spLocks noGrp="1"/>
          </p:cNvSpPr>
          <p:nvPr>
            <p:ph type="sldNum" sz="quarter" idx="5"/>
          </p:nvPr>
        </p:nvSpPr>
        <p:spPr/>
        <p:txBody>
          <a:bodyPr/>
          <a:lstStyle/>
          <a:p>
            <a:fld id="{613D10D5-403C-4F13-89DB-7D0D86F960A6}" type="slidenum">
              <a:rPr lang="en-US" smtClean="0"/>
              <a:pPr/>
              <a:t>18</a:t>
            </a:fld>
            <a:endParaRPr lang="en-US" dirty="0"/>
          </a:p>
        </p:txBody>
      </p:sp>
    </p:spTree>
    <p:extLst>
      <p:ext uri="{BB962C8B-B14F-4D97-AF65-F5344CB8AC3E}">
        <p14:creationId xmlns:p14="http://schemas.microsoft.com/office/powerpoint/2010/main" val="2548538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Further, a responsible plan fiduciary has discretion to determine whether or not to seek overpayment from (</a:t>
            </a:r>
            <a:r>
              <a:rPr lang="en-US" sz="1800" dirty="0" err="1">
                <a:latin typeface="Times New Roman" panose="02020603050405020304" pitchFamily="18" charset="0"/>
                <a:ea typeface="Calibri" panose="020F0502020204030204" pitchFamily="34" charset="0"/>
                <a:cs typeface="Times New Roman" panose="02020603050405020304" pitchFamily="18" charset="0"/>
              </a:rPr>
              <a:t>i</a:t>
            </a:r>
            <a:r>
              <a:rPr lang="en-US" sz="1800" dirty="0">
                <a:latin typeface="Times New Roman" panose="02020603050405020304" pitchFamily="18" charset="0"/>
                <a:ea typeface="Calibri" panose="020F0502020204030204" pitchFamily="34" charset="0"/>
                <a:cs typeface="Times New Roman" panose="02020603050405020304" pitchFamily="18" charset="0"/>
              </a:rPr>
              <a:t>) any plan participant or beneficiary; (ii) the plan sponsor or contributing employer; or (iii) any fiduciary of the plan, other than the fiduciary whose breach of its duty resulted in the overpayment.</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Additionally, SECURE 2.0 imposed a lengthy list of limitations on a fiduciary’s ability to seek recoupment of overpayment from a plan’s participants or beneficiaries.</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These limitations include a prohibition on charging interest or other amounts such as collection fees.</a:t>
            </a:r>
          </a:p>
        </p:txBody>
      </p:sp>
      <p:sp>
        <p:nvSpPr>
          <p:cNvPr id="4" name="Slide Number Placeholder 3"/>
          <p:cNvSpPr>
            <a:spLocks noGrp="1"/>
          </p:cNvSpPr>
          <p:nvPr>
            <p:ph type="sldNum" sz="quarter" idx="5"/>
          </p:nvPr>
        </p:nvSpPr>
        <p:spPr/>
        <p:txBody>
          <a:bodyPr/>
          <a:lstStyle/>
          <a:p>
            <a:fld id="{613D10D5-403C-4F13-89DB-7D0D86F960A6}" type="slidenum">
              <a:rPr lang="en-US" smtClean="0"/>
              <a:pPr/>
              <a:t>19</a:t>
            </a:fld>
            <a:endParaRPr lang="en-US" dirty="0"/>
          </a:p>
        </p:txBody>
      </p:sp>
    </p:spTree>
    <p:extLst>
      <p:ext uri="{BB962C8B-B14F-4D97-AF65-F5344CB8AC3E}">
        <p14:creationId xmlns:p14="http://schemas.microsoft.com/office/powerpoint/2010/main" val="2589612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I will be speaking today about two topics:  SECURE 2.0 Act of 2022, Division T of the Consolidated Appropriations Act of 2023, and some recent developments in the long running sage of the DOL’s position on what it means to be a fiduciary providing investment advice for a fee.</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The SECURE Act, enacted in December of 2019, was the most significant pension litigation adopted by Congress since the Pension Protection Act of 2006.  Nonetheless, there were several other pension plan reforms which had bipartisan support that did not make it into the SECURE Act, and it was anticipated that subsequent, more expansive legislation, would adopt those measures.  That anticipated pension legislation was referred to informally as SECURE 2.0, and that is how it is formally referred to in the 2022 legislation.  Although technical corrections will be required for SECURE 2.0, most notably to correct the glitch that eliminated any catch-up contributions in 2024, it is unlikely that there will be any significant pension legislation in the foreseeable future.</a:t>
            </a:r>
          </a:p>
        </p:txBody>
      </p:sp>
      <p:sp>
        <p:nvSpPr>
          <p:cNvPr id="4" name="Slide Number Placeholder 3"/>
          <p:cNvSpPr>
            <a:spLocks noGrp="1"/>
          </p:cNvSpPr>
          <p:nvPr>
            <p:ph type="sldNum" sz="quarter" idx="5"/>
          </p:nvPr>
        </p:nvSpPr>
        <p:spPr/>
        <p:txBody>
          <a:bodyPr/>
          <a:lstStyle/>
          <a:p>
            <a:fld id="{613D10D5-403C-4F13-89DB-7D0D86F960A6}" type="slidenum">
              <a:rPr lang="en-US" smtClean="0"/>
              <a:pPr/>
              <a:t>2</a:t>
            </a:fld>
            <a:endParaRPr lang="en-US" dirty="0"/>
          </a:p>
        </p:txBody>
      </p:sp>
    </p:spTree>
    <p:extLst>
      <p:ext uri="{BB962C8B-B14F-4D97-AF65-F5344CB8AC3E}">
        <p14:creationId xmlns:p14="http://schemas.microsoft.com/office/powerpoint/2010/main" val="2577902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A prohibition on recoupment if the first overpayment occurred more than three years before the participant is first notified in writing of the error.  If recovery of overpayments is being made by the reduction of future payments, three limitations apply.  First, the reduction in payments must cease when the full dollar amount of the overpayment has been recovered.  Second, the amount recouped each year may not exceed ten percent of the full dollar amount of the overpayment. Third, the future benefit payments may not be reduced to below 90 percent of the amount otherwise due under the terms of the plan.</a:t>
            </a:r>
          </a:p>
        </p:txBody>
      </p:sp>
      <p:sp>
        <p:nvSpPr>
          <p:cNvPr id="4" name="Slide Number Placeholder 3"/>
          <p:cNvSpPr>
            <a:spLocks noGrp="1"/>
          </p:cNvSpPr>
          <p:nvPr>
            <p:ph type="sldNum" sz="quarter" idx="5"/>
          </p:nvPr>
        </p:nvSpPr>
        <p:spPr/>
        <p:txBody>
          <a:bodyPr/>
          <a:lstStyle/>
          <a:p>
            <a:fld id="{613D10D5-403C-4F13-89DB-7D0D86F960A6}" type="slidenum">
              <a:rPr lang="en-US" smtClean="0"/>
              <a:pPr/>
              <a:t>20</a:t>
            </a:fld>
            <a:endParaRPr lang="en-US" dirty="0"/>
          </a:p>
        </p:txBody>
      </p:sp>
    </p:spTree>
    <p:extLst>
      <p:ext uri="{BB962C8B-B14F-4D97-AF65-F5344CB8AC3E}">
        <p14:creationId xmlns:p14="http://schemas.microsoft.com/office/powerpoint/2010/main" val="3860699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If the recoupment involves amounts other than amounts received as an annuity, the DOL will provide the necessary requirements.  Frequently, efforts to seek recoupment of overpayments have warned participants of potential litigation if repayments are not made.  Under SECURE 2.0, recoupment efforts may not be accompanied by threats of litigation unless the relevant plan fiduciary determines there is a reasonable likelihood of successfully recovering an amount greater than the cost of recovery.  This is not a new standard—it is a general rule of thumb for fiduciaries—but the relevant point is that if a plan fiduciary who does not actually believe that litigation would be profitable, it cannot be threatened.  Similarly, recoupment cannot be made through a collection agency or similar third party, unless the participant or beneficiary ignores or rejects efforts to recoup the overpayment after either a final judgment or settlement authorizing recoupment.</a:t>
            </a:r>
          </a:p>
        </p:txBody>
      </p:sp>
      <p:sp>
        <p:nvSpPr>
          <p:cNvPr id="4" name="Slide Number Placeholder 3"/>
          <p:cNvSpPr>
            <a:spLocks noGrp="1"/>
          </p:cNvSpPr>
          <p:nvPr>
            <p:ph type="sldNum" sz="quarter" idx="5"/>
          </p:nvPr>
        </p:nvSpPr>
        <p:spPr/>
        <p:txBody>
          <a:bodyPr/>
          <a:lstStyle/>
          <a:p>
            <a:fld id="{613D10D5-403C-4F13-89DB-7D0D86F960A6}" type="slidenum">
              <a:rPr lang="en-US" smtClean="0"/>
              <a:pPr/>
              <a:t>21</a:t>
            </a:fld>
            <a:endParaRPr lang="en-US" dirty="0"/>
          </a:p>
        </p:txBody>
      </p:sp>
    </p:spTree>
    <p:extLst>
      <p:ext uri="{BB962C8B-B14F-4D97-AF65-F5344CB8AC3E}">
        <p14:creationId xmlns:p14="http://schemas.microsoft.com/office/powerpoint/2010/main" val="38510005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Recoupment of a participant’s overpayment may not be sought from a spouse or other beneficiary, but presumably can be sought from the participant’s estate if the estate is not the participant’s beneficiary.  The participant or beneficiary must be able to contest the recovery under the plan’s claim procedures.  Finally, a plan fiduciary is permitted to consider any hardship to a participant or beneficiary in seeking recoupment.  To the extent that a plan has provisions dealing with the recovery of overpayment, the plan document will need to be amended by the end of 2025 to comply with these SECURE 2.0 provisions.</a:t>
            </a:r>
          </a:p>
        </p:txBody>
      </p:sp>
      <p:sp>
        <p:nvSpPr>
          <p:cNvPr id="4" name="Slide Number Placeholder 3"/>
          <p:cNvSpPr>
            <a:spLocks noGrp="1"/>
          </p:cNvSpPr>
          <p:nvPr>
            <p:ph type="sldNum" sz="quarter" idx="5"/>
          </p:nvPr>
        </p:nvSpPr>
        <p:spPr/>
        <p:txBody>
          <a:bodyPr/>
          <a:lstStyle/>
          <a:p>
            <a:fld id="{613D10D5-403C-4F13-89DB-7D0D86F960A6}" type="slidenum">
              <a:rPr lang="en-US" smtClean="0"/>
              <a:pPr/>
              <a:t>22</a:t>
            </a:fld>
            <a:endParaRPr lang="en-US" dirty="0"/>
          </a:p>
        </p:txBody>
      </p:sp>
    </p:spTree>
    <p:extLst>
      <p:ext uri="{BB962C8B-B14F-4D97-AF65-F5344CB8AC3E}">
        <p14:creationId xmlns:p14="http://schemas.microsoft.com/office/powerpoint/2010/main" val="23365720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Technically, there are four provisions of SECURE 2.0, but only three of them have a direct effect upon ESOP implementation.  The fourth change was Worker Ownership Readiness and Knowledge Act (WORK Act) which is intended to boost employee ownership programs through the DOL, which may make grants to promote employee ownership through existing and new programs. Funds are authorized to be appropriated for the purpose of making grants for fiscal years 2025-2029.</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With respect more directly to ESOP implementation, prior to SECURE 2.0, Section 1042 of the Code permitted the owner of stock in a nonpublicly traded C corporation to defer capital gains tax on up to 100% of the proceeds of the sale if certain conditions were satisfied, such as the ESOP owning at least 30% of the stock after the sale, and the seller reinvesting the proceeds of the sale in stocks and bonds of U.S. operating companies, referred to under the Code as qualified replacement property.</a:t>
            </a:r>
          </a:p>
        </p:txBody>
      </p:sp>
      <p:sp>
        <p:nvSpPr>
          <p:cNvPr id="4" name="Slide Number Placeholder 3"/>
          <p:cNvSpPr>
            <a:spLocks noGrp="1"/>
          </p:cNvSpPr>
          <p:nvPr>
            <p:ph type="sldNum" sz="quarter" idx="5"/>
          </p:nvPr>
        </p:nvSpPr>
        <p:spPr/>
        <p:txBody>
          <a:bodyPr/>
          <a:lstStyle/>
          <a:p>
            <a:fld id="{613D10D5-403C-4F13-89DB-7D0D86F960A6}" type="slidenum">
              <a:rPr lang="en-US" smtClean="0"/>
              <a:pPr/>
              <a:t>23</a:t>
            </a:fld>
            <a:endParaRPr lang="en-US" dirty="0"/>
          </a:p>
        </p:txBody>
      </p:sp>
    </p:spTree>
    <p:extLst>
      <p:ext uri="{BB962C8B-B14F-4D97-AF65-F5344CB8AC3E}">
        <p14:creationId xmlns:p14="http://schemas.microsoft.com/office/powerpoint/2010/main" val="25980998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For sales to ESOPs that occur after December 31, 2027, owners of S corporations can take advantage of Section 1042, but limited to a deferral of tax upon 10% of the proceeds.  The reason for the lesser tax benefit to S Corp owners was not a policy decision but a revenue driven decision.  Long term, S corporations might obtain parity with owners of C corporations, but it would have been too costly to implement such a change immediately, so as to minimize the revenue loss that will result from this change, both the date of implementation needed to be delayed and the loss of revenue needed to be minimized.</a:t>
            </a:r>
          </a:p>
        </p:txBody>
      </p:sp>
      <p:sp>
        <p:nvSpPr>
          <p:cNvPr id="4" name="Slide Number Placeholder 3"/>
          <p:cNvSpPr>
            <a:spLocks noGrp="1"/>
          </p:cNvSpPr>
          <p:nvPr>
            <p:ph type="sldNum" sz="quarter" idx="5"/>
          </p:nvPr>
        </p:nvSpPr>
        <p:spPr/>
        <p:txBody>
          <a:bodyPr/>
          <a:lstStyle/>
          <a:p>
            <a:fld id="{613D10D5-403C-4F13-89DB-7D0D86F960A6}" type="slidenum">
              <a:rPr lang="en-US" smtClean="0"/>
              <a:pPr/>
              <a:t>24</a:t>
            </a:fld>
            <a:endParaRPr lang="en-US" dirty="0"/>
          </a:p>
        </p:txBody>
      </p:sp>
    </p:spTree>
    <p:extLst>
      <p:ext uri="{BB962C8B-B14F-4D97-AF65-F5344CB8AC3E}">
        <p14:creationId xmlns:p14="http://schemas.microsoft.com/office/powerpoint/2010/main" val="813514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For plan years beginning in 2028, the definition of publicly traded security for diversification purposes under Code Section 401(a)(35) is modified.  Currently, a publicly traded employer security is defined as an employer security that is readily tradable on an established securities exchange.  Under SECURE 2.0, an employer security will also be treated as publicly traded if it is subject to priced quotations by at least four dealers on a US SEC regulated interdealer quotation system as defined in the SECURITIES Exchange Act of 1934; is not a penny stock.</a:t>
            </a:r>
          </a:p>
        </p:txBody>
      </p:sp>
      <p:sp>
        <p:nvSpPr>
          <p:cNvPr id="4" name="Slide Number Placeholder 3"/>
          <p:cNvSpPr>
            <a:spLocks noGrp="1"/>
          </p:cNvSpPr>
          <p:nvPr>
            <p:ph type="sldNum" sz="quarter" idx="5"/>
          </p:nvPr>
        </p:nvSpPr>
        <p:spPr/>
        <p:txBody>
          <a:bodyPr/>
          <a:lstStyle/>
          <a:p>
            <a:fld id="{613D10D5-403C-4F13-89DB-7D0D86F960A6}" type="slidenum">
              <a:rPr lang="en-US" smtClean="0"/>
              <a:pPr/>
              <a:t>25</a:t>
            </a:fld>
            <a:endParaRPr lang="en-US" dirty="0"/>
          </a:p>
        </p:txBody>
      </p:sp>
    </p:spTree>
    <p:extLst>
      <p:ext uri="{BB962C8B-B14F-4D97-AF65-F5344CB8AC3E}">
        <p14:creationId xmlns:p14="http://schemas.microsoft.com/office/powerpoint/2010/main" val="26816618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is not issued by a shell company, blank check company, or subject to bankruptcy proceedings; and has a public float of at least $1,000,000 and constitutes at least 10% of outstanding shares.  If a security that meets the above requirements is issued by a domestic corporation, that corporation must publish audited financial statements at least annually.  According to the summary of this provision prepared by the Senate Finance Committee, the purpose of this provision is to allow highly regulated companies with securities that are quoted on nonexchange markets as public for ESOP purposes, to make it easier for these companies to offer ESOPs to their employees.</a:t>
            </a:r>
          </a:p>
        </p:txBody>
      </p:sp>
      <p:sp>
        <p:nvSpPr>
          <p:cNvPr id="4" name="Slide Number Placeholder 3"/>
          <p:cNvSpPr>
            <a:spLocks noGrp="1"/>
          </p:cNvSpPr>
          <p:nvPr>
            <p:ph type="sldNum" sz="quarter" idx="5"/>
          </p:nvPr>
        </p:nvSpPr>
        <p:spPr/>
        <p:txBody>
          <a:bodyPr/>
          <a:lstStyle/>
          <a:p>
            <a:fld id="{613D10D5-403C-4F13-89DB-7D0D86F960A6}" type="slidenum">
              <a:rPr lang="en-US" smtClean="0"/>
              <a:pPr/>
              <a:t>26</a:t>
            </a:fld>
            <a:endParaRPr lang="en-US" dirty="0"/>
          </a:p>
        </p:txBody>
      </p:sp>
    </p:spTree>
    <p:extLst>
      <p:ext uri="{BB962C8B-B14F-4D97-AF65-F5344CB8AC3E}">
        <p14:creationId xmlns:p14="http://schemas.microsoft.com/office/powerpoint/2010/main" val="3845722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Under ERISA Section 408(e), an ESOP’s purchase of a sponsoring company’s stock is exempt from ERISA’s prohibited transaction provisions if ESOP pays no more than adequate consideration for the stock. Adequate consideration is defined under ERISA as “fair market value of the asset determined in good faith by the trustee or named fiduciary pursuant to the terms of the plan and in accordance with regulations promulgated by the DOL.”  The DOL issued proposed regulations defining adequate consideration in 1988, but those regulations have not been finalized.  In ESOP litigation brought by the DOL alleging that plans have overpaid for sponsoring employee stock, the DOL’s positions are consistent with those in the proposed regulations, but the DOL for some reason has not finalized them.  To address this deficiency by the DOL, one provision of the WORK Act directs the DOL “to develop acceptable standards and procedures to establish good faith fair market value for shares of a business to be acquired by an employee stock ownership plan.”</a:t>
            </a:r>
          </a:p>
        </p:txBody>
      </p:sp>
      <p:sp>
        <p:nvSpPr>
          <p:cNvPr id="4" name="Slide Number Placeholder 3"/>
          <p:cNvSpPr>
            <a:spLocks noGrp="1"/>
          </p:cNvSpPr>
          <p:nvPr>
            <p:ph type="sldNum" sz="quarter" idx="5"/>
          </p:nvPr>
        </p:nvSpPr>
        <p:spPr/>
        <p:txBody>
          <a:bodyPr/>
          <a:lstStyle/>
          <a:p>
            <a:fld id="{613D10D5-403C-4F13-89DB-7D0D86F960A6}" type="slidenum">
              <a:rPr lang="en-US" smtClean="0"/>
              <a:pPr/>
              <a:t>27</a:t>
            </a:fld>
            <a:endParaRPr lang="en-US" dirty="0"/>
          </a:p>
        </p:txBody>
      </p:sp>
    </p:spTree>
    <p:extLst>
      <p:ext uri="{BB962C8B-B14F-4D97-AF65-F5344CB8AC3E}">
        <p14:creationId xmlns:p14="http://schemas.microsoft.com/office/powerpoint/2010/main" val="36089115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SECURE 2.0 expands upon the existing EPCRS provisions under Rev. Proc. 2021-30.  Under SECURE 2.0, except as otherwise provided under the Code or other applicable guidance, self-correction is now allowed for any tax qualification failure.  Self-correction is also allowed for any failures related to loans to plan participants.  The correction periods which are limited under EPCRS have become indefinite, although any self-correction must be completed within a reasonable period of time after the failure id identified.</a:t>
            </a:r>
          </a:p>
        </p:txBody>
      </p:sp>
      <p:sp>
        <p:nvSpPr>
          <p:cNvPr id="4" name="Slide Number Placeholder 3"/>
          <p:cNvSpPr>
            <a:spLocks noGrp="1"/>
          </p:cNvSpPr>
          <p:nvPr>
            <p:ph type="sldNum" sz="quarter" idx="5"/>
          </p:nvPr>
        </p:nvSpPr>
        <p:spPr/>
        <p:txBody>
          <a:bodyPr/>
          <a:lstStyle/>
          <a:p>
            <a:fld id="{613D10D5-403C-4F13-89DB-7D0D86F960A6}" type="slidenum">
              <a:rPr lang="en-US" smtClean="0"/>
              <a:pPr/>
              <a:t>28</a:t>
            </a:fld>
            <a:endParaRPr lang="en-US" dirty="0"/>
          </a:p>
        </p:txBody>
      </p:sp>
    </p:spTree>
    <p:extLst>
      <p:ext uri="{BB962C8B-B14F-4D97-AF65-F5344CB8AC3E}">
        <p14:creationId xmlns:p14="http://schemas.microsoft.com/office/powerpoint/2010/main" val="36418530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Additionally, in an important change from current law, self-correction is permitted even if the plan is under examination if the plan sponsor undertakes actions demonstrating a specific commitment to implementing the self-correction.  IRS is directed to issue regulatory guidance within two years of the date of enactment implementing these statutory changes.  As with the current EPCRS, to be eligible for these new self-correction rules, the plan must have established practices and procedures reasonably designed to promote and facilitate overall compliance; the failure must not be egregious; the failure must not result to the diversification or misuse of plan assets; and the failure must not relate to an abusive tax avoidance transaction.</a:t>
            </a:r>
          </a:p>
        </p:txBody>
      </p:sp>
      <p:sp>
        <p:nvSpPr>
          <p:cNvPr id="4" name="Slide Number Placeholder 3"/>
          <p:cNvSpPr>
            <a:spLocks noGrp="1"/>
          </p:cNvSpPr>
          <p:nvPr>
            <p:ph type="sldNum" sz="quarter" idx="5"/>
          </p:nvPr>
        </p:nvSpPr>
        <p:spPr/>
        <p:txBody>
          <a:bodyPr/>
          <a:lstStyle/>
          <a:p>
            <a:fld id="{613D10D5-403C-4F13-89DB-7D0D86F960A6}" type="slidenum">
              <a:rPr lang="en-US" smtClean="0"/>
              <a:pPr/>
              <a:t>29</a:t>
            </a:fld>
            <a:endParaRPr lang="en-US" dirty="0"/>
          </a:p>
        </p:txBody>
      </p:sp>
    </p:spTree>
    <p:extLst>
      <p:ext uri="{BB962C8B-B14F-4D97-AF65-F5344CB8AC3E}">
        <p14:creationId xmlns:p14="http://schemas.microsoft.com/office/powerpoint/2010/main" val="311419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Also, for those companies that maintain a plan qualified in Puerto Rico, SECURE 2.0 does not amend the relevant Puerto Rico statute.</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There were more than 90 separate provisions in SECURE 2.0, and time does not permit be to address all of them, including provisions dealing with IRAs (including SEP IRAs and SIMPLE IRAs), and 403(b) plans.  However, what should be noted is what was not included in SECURE Act 2.0.  Despite Treasury concerns about what it regarded as abuses of Roth IRAs, no provisions of SECURE 2.0 addressed those concerns.  SECURE 2.0 also introduces new optional distribution options for domestic abused victims, long-term care and individuals affected by qualified disasters.  These are features that plan sponsors may wish to continue adopting, similar to the qualified birth and adoption distributions added by the SECURE Act.  Although there were provisions that affected defined benefit plans, which I will be discussing today, the primary focus of SECURE 2.0 is on defined contribution plans and, even though several provisions that I will be discussing are optional, most defined contribution plans will need to be amended by the end of 2025, although a plan could obviously be amended at an earlier date to reflect provisions adopted during a plan year.</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The second topic I will be discussing today is the DOL’s treatment of rollover recommendations as a fiduciary activity, a concern of the DOL since the Obama administration.  However, the DOL has suffered some significant defeats on this issue in recent years, and the manner in which plan sponsors should respond to these defeats by the DOL is another issue that I will be discussing.  Another recent develop to watch is the challenges, both judicially and in Congress, of the DOL’s guidance on ESG factors in plan investing, although I will not be speaking about that issue today.</a:t>
            </a:r>
          </a:p>
        </p:txBody>
      </p:sp>
      <p:sp>
        <p:nvSpPr>
          <p:cNvPr id="4" name="Slide Number Placeholder 3"/>
          <p:cNvSpPr>
            <a:spLocks noGrp="1"/>
          </p:cNvSpPr>
          <p:nvPr>
            <p:ph type="sldNum" sz="quarter" idx="5"/>
          </p:nvPr>
        </p:nvSpPr>
        <p:spPr/>
        <p:txBody>
          <a:bodyPr/>
          <a:lstStyle/>
          <a:p>
            <a:fld id="{613D10D5-403C-4F13-89DB-7D0D86F960A6}" type="slidenum">
              <a:rPr lang="en-US" smtClean="0"/>
              <a:pPr/>
              <a:t>3</a:t>
            </a:fld>
            <a:endParaRPr lang="en-US" dirty="0"/>
          </a:p>
        </p:txBody>
      </p:sp>
    </p:spTree>
    <p:extLst>
      <p:ext uri="{BB962C8B-B14F-4D97-AF65-F5344CB8AC3E}">
        <p14:creationId xmlns:p14="http://schemas.microsoft.com/office/powerpoint/2010/main" val="42782626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One of the objectives of the SECURE Act was to allow long service, part-time employees to participate in 401(k0 plans.  While it is impermissible under IRS regulations to exclude part-time employees as a class, even if the minimum coverage standard of 70% would otherwise be satisfied, a plan can require an employee to be credited with 1,000 hours of service to become eligible to participate in the plan.  This provision only affected employees participating in a plan under which eligibility was determined on an hours of service basis, because part time employees would not be excluded from participation.</a:t>
            </a:r>
          </a:p>
          <a:p>
            <a:r>
              <a:rPr lang="en-US" sz="1800" dirty="0">
                <a:latin typeface="Times New Roman" panose="02020603050405020304" pitchFamily="18" charset="0"/>
                <a:ea typeface="Calibri" panose="020F0502020204030204" pitchFamily="34" charset="0"/>
                <a:cs typeface="Times New Roman" panose="02020603050405020304" pitchFamily="18" charset="0"/>
              </a:rPr>
              <a:t>Under SECURE Act, whose changes did not apply to collectively bargained plans, 401(k) plans must have dual eligibility requirements-one year of service under the 1,000 hour rule, or three consecutive years with at least 500 hours of service.</a:t>
            </a:r>
          </a:p>
        </p:txBody>
      </p:sp>
      <p:sp>
        <p:nvSpPr>
          <p:cNvPr id="4" name="Slide Number Placeholder 3"/>
          <p:cNvSpPr>
            <a:spLocks noGrp="1"/>
          </p:cNvSpPr>
          <p:nvPr>
            <p:ph type="sldNum" sz="quarter" idx="5"/>
          </p:nvPr>
        </p:nvSpPr>
        <p:spPr/>
        <p:txBody>
          <a:bodyPr/>
          <a:lstStyle/>
          <a:p>
            <a:fld id="{613D10D5-403C-4F13-89DB-7D0D86F960A6}" type="slidenum">
              <a:rPr lang="en-US" smtClean="0"/>
              <a:pPr/>
              <a:t>30</a:t>
            </a:fld>
            <a:endParaRPr lang="en-US" dirty="0"/>
          </a:p>
        </p:txBody>
      </p:sp>
    </p:spTree>
    <p:extLst>
      <p:ext uri="{BB962C8B-B14F-4D97-AF65-F5344CB8AC3E}">
        <p14:creationId xmlns:p14="http://schemas.microsoft.com/office/powerpoint/2010/main" val="8724609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SECURE 2.0 reduced the 3 years to 2 years, effective for plan years beginning after December 31, 2024, and further provided that pre-2021 vesting service is disregarded to the same extent as pre-2021 service is disregarded for eligibility purposes.</a:t>
            </a:r>
          </a:p>
        </p:txBody>
      </p:sp>
      <p:sp>
        <p:nvSpPr>
          <p:cNvPr id="4" name="Slide Number Placeholder 3"/>
          <p:cNvSpPr>
            <a:spLocks noGrp="1"/>
          </p:cNvSpPr>
          <p:nvPr>
            <p:ph type="sldNum" sz="quarter" idx="5"/>
          </p:nvPr>
        </p:nvSpPr>
        <p:spPr/>
        <p:txBody>
          <a:bodyPr/>
          <a:lstStyle/>
          <a:p>
            <a:fld id="{613D10D5-403C-4F13-89DB-7D0D86F960A6}" type="slidenum">
              <a:rPr lang="en-US" smtClean="0"/>
              <a:pPr/>
              <a:t>31</a:t>
            </a:fld>
            <a:endParaRPr lang="en-US" dirty="0"/>
          </a:p>
        </p:txBody>
      </p:sp>
    </p:spTree>
    <p:extLst>
      <p:ext uri="{BB962C8B-B14F-4D97-AF65-F5344CB8AC3E}">
        <p14:creationId xmlns:p14="http://schemas.microsoft.com/office/powerpoint/2010/main" val="12423465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These accounts, sometimes referred to as side car accounts, was one of two provisions of SECURE 2.0.—dealing with withdrawal for emergency expenses.  The other provides for emergency expenses, which are unforeseeable or immediate financial needs relating to personal or family emergency expenses.  Only one distribution is permitted per year, and a plan participant has the option to repay the distribution within 3 years.</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The ESA is an optional provision for nonhighly compensated plan participants.  An employee must be a participant in the plan to participate in an ESA.  An employer may automatically enroll non highly compensated employees in an ESA, although automatic enrollment is permissible, not mandatory.  Employee contributions to an ESA are capped at $2,500, or some lower amount if selected by the employer.  Contributions to an ESA are treated as Roth contributions, and are subject to ACP testing.</a:t>
            </a:r>
          </a:p>
        </p:txBody>
      </p:sp>
      <p:sp>
        <p:nvSpPr>
          <p:cNvPr id="4" name="Slide Number Placeholder 3"/>
          <p:cNvSpPr>
            <a:spLocks noGrp="1"/>
          </p:cNvSpPr>
          <p:nvPr>
            <p:ph type="sldNum" sz="quarter" idx="5"/>
          </p:nvPr>
        </p:nvSpPr>
        <p:spPr/>
        <p:txBody>
          <a:bodyPr/>
          <a:lstStyle/>
          <a:p>
            <a:fld id="{613D10D5-403C-4F13-89DB-7D0D86F960A6}" type="slidenum">
              <a:rPr lang="en-US" smtClean="0"/>
              <a:pPr/>
              <a:t>32</a:t>
            </a:fld>
            <a:endParaRPr lang="en-US" dirty="0"/>
          </a:p>
        </p:txBody>
      </p:sp>
    </p:spTree>
    <p:extLst>
      <p:ext uri="{BB962C8B-B14F-4D97-AF65-F5344CB8AC3E}">
        <p14:creationId xmlns:p14="http://schemas.microsoft.com/office/powerpoint/2010/main" val="14941465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The first four withdrawals each year are not subject to any fees or charges based solely upon the withdrawal, and withdrawals must be permitted at least once per month.  An ESA must be invested with the goal of preserving principal and a reasonable rate of return, consistent with the need for liquidity.  Matching contributions on ESAs are not required, but if matching contributions are provided on Roth contributions, the investment restrictions on ESAs would not apply to these matching contributions.</a:t>
            </a:r>
          </a:p>
        </p:txBody>
      </p:sp>
      <p:sp>
        <p:nvSpPr>
          <p:cNvPr id="4" name="Slide Number Placeholder 3"/>
          <p:cNvSpPr>
            <a:spLocks noGrp="1"/>
          </p:cNvSpPr>
          <p:nvPr>
            <p:ph type="sldNum" sz="quarter" idx="5"/>
          </p:nvPr>
        </p:nvSpPr>
        <p:spPr/>
        <p:txBody>
          <a:bodyPr/>
          <a:lstStyle/>
          <a:p>
            <a:fld id="{613D10D5-403C-4F13-89DB-7D0D86F960A6}" type="slidenum">
              <a:rPr lang="en-US" smtClean="0"/>
              <a:pPr/>
              <a:t>33</a:t>
            </a:fld>
            <a:endParaRPr lang="en-US" dirty="0"/>
          </a:p>
        </p:txBody>
      </p:sp>
    </p:spTree>
    <p:extLst>
      <p:ext uri="{BB962C8B-B14F-4D97-AF65-F5344CB8AC3E}">
        <p14:creationId xmlns:p14="http://schemas.microsoft.com/office/powerpoint/2010/main" val="32137529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In determining a plan’s mandatory cash out limit, which will be increasing from $5,000 to $7,000, an ESA should be taken into account.  At separation from service, the ESA account balance could be rolled over into a Roth defined contribution plan, if the employee has one, or into an IRA.  Since these are emergency distributions, unclear if IRS could prohibit these distributions from being rolled over upon separation from service.</a:t>
            </a:r>
          </a:p>
        </p:txBody>
      </p:sp>
      <p:sp>
        <p:nvSpPr>
          <p:cNvPr id="4" name="Slide Number Placeholder 3"/>
          <p:cNvSpPr>
            <a:spLocks noGrp="1"/>
          </p:cNvSpPr>
          <p:nvPr>
            <p:ph type="sldNum" sz="quarter" idx="5"/>
          </p:nvPr>
        </p:nvSpPr>
        <p:spPr/>
        <p:txBody>
          <a:bodyPr/>
          <a:lstStyle/>
          <a:p>
            <a:fld id="{613D10D5-403C-4F13-89DB-7D0D86F960A6}" type="slidenum">
              <a:rPr lang="en-US" smtClean="0"/>
              <a:pPr/>
              <a:t>34</a:t>
            </a:fld>
            <a:endParaRPr lang="en-US" dirty="0"/>
          </a:p>
        </p:txBody>
      </p:sp>
    </p:spTree>
    <p:extLst>
      <p:ext uri="{BB962C8B-B14F-4D97-AF65-F5344CB8AC3E}">
        <p14:creationId xmlns:p14="http://schemas.microsoft.com/office/powerpoint/2010/main" val="42516480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As I stated previously, the focus of SECURE 2.0 was on individual account plans, which included in addition to tax qualified plans, IRAs, and 403(b) plans, there were provisions specifically focused on defined benefit plans, in addition to the provisions dealing with recovery of overpayment of benefits, which will primarily affect defined benefit plans.  For example, prior to SECURE 2.0, the PBGC variable rate premium was adjusted each year by a cost of living index.  Effective upon the date of enactment, future indexing of variable rate premiums is eliminated, and the variable rate premium is frozen at a rate of $52 for each $1,000 of unfunded vested benefits.  Also, for plan years beginning in 2023, additional information will be provided in the annual funding notice provided to participants in defined benefit plans, to make such notices more useful to such participants.</a:t>
            </a:r>
          </a:p>
        </p:txBody>
      </p:sp>
      <p:sp>
        <p:nvSpPr>
          <p:cNvPr id="4" name="Slide Number Placeholder 3"/>
          <p:cNvSpPr>
            <a:spLocks noGrp="1"/>
          </p:cNvSpPr>
          <p:nvPr>
            <p:ph type="sldNum" sz="quarter" idx="5"/>
          </p:nvPr>
        </p:nvSpPr>
        <p:spPr/>
        <p:txBody>
          <a:bodyPr/>
          <a:lstStyle/>
          <a:p>
            <a:fld id="{613D10D5-403C-4F13-89DB-7D0D86F960A6}" type="slidenum">
              <a:rPr lang="en-US" smtClean="0"/>
              <a:pPr/>
              <a:t>35</a:t>
            </a:fld>
            <a:endParaRPr lang="en-US" dirty="0"/>
          </a:p>
        </p:txBody>
      </p:sp>
    </p:spTree>
    <p:extLst>
      <p:ext uri="{BB962C8B-B14F-4D97-AF65-F5344CB8AC3E}">
        <p14:creationId xmlns:p14="http://schemas.microsoft.com/office/powerpoint/2010/main" val="12040826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For purposes of the Code’s minimum funding standards, a pension plan is not required to assume that after the valuation date there will be future mortality improvements of greater than 0.78.  The IRS is instructed to modify the 0.78 in the future as necessary to reflect material changes in the overall rate of improvement, as projected by the Social Security Administration.</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Under a Code Section 420 provision that was scheduled to expire in 2025, assets from the pension portion of a defined benefit plan may be transferred to a Section 401(h) account to provide retiree medical benefits if the plan is substantially overfunded, and certain other conditions are satisfied.</a:t>
            </a:r>
          </a:p>
        </p:txBody>
      </p:sp>
      <p:sp>
        <p:nvSpPr>
          <p:cNvPr id="4" name="Slide Number Placeholder 3"/>
          <p:cNvSpPr>
            <a:spLocks noGrp="1"/>
          </p:cNvSpPr>
          <p:nvPr>
            <p:ph type="sldNum" sz="quarter" idx="5"/>
          </p:nvPr>
        </p:nvSpPr>
        <p:spPr/>
        <p:txBody>
          <a:bodyPr/>
          <a:lstStyle/>
          <a:p>
            <a:fld id="{613D10D5-403C-4F13-89DB-7D0D86F960A6}" type="slidenum">
              <a:rPr lang="en-US" smtClean="0"/>
              <a:pPr/>
              <a:t>36</a:t>
            </a:fld>
            <a:endParaRPr lang="en-US" dirty="0"/>
          </a:p>
        </p:txBody>
      </p:sp>
    </p:spTree>
    <p:extLst>
      <p:ext uri="{BB962C8B-B14F-4D97-AF65-F5344CB8AC3E}">
        <p14:creationId xmlns:p14="http://schemas.microsoft.com/office/powerpoint/2010/main" val="16011513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SECURE 2.0, effective for transfers occurring after December 29, 2022, extends the ability to make such transfers until 2032.  Additionally, the relevant funding percentage to transfer pension assets to the Code Section 401(h) account is lowered from 125% to 110% if no more than 1.75% of a plan’s pension assets are transferred to the 401(h) account.</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Section 105 of ERISA requires that a participant in a defined benefit pension plan receive an account statement every 3 years.  SECURE 2.0 provides, with respect to participants who first become eligible to participate and beneficiaries who first become entitled to benefits, that unless the participant elects otherwise, the statement must be a paper statement.</a:t>
            </a:r>
          </a:p>
        </p:txBody>
      </p:sp>
      <p:sp>
        <p:nvSpPr>
          <p:cNvPr id="4" name="Slide Number Placeholder 3"/>
          <p:cNvSpPr>
            <a:spLocks noGrp="1"/>
          </p:cNvSpPr>
          <p:nvPr>
            <p:ph type="sldNum" sz="quarter" idx="5"/>
          </p:nvPr>
        </p:nvSpPr>
        <p:spPr/>
        <p:txBody>
          <a:bodyPr/>
          <a:lstStyle/>
          <a:p>
            <a:fld id="{613D10D5-403C-4F13-89DB-7D0D86F960A6}" type="slidenum">
              <a:rPr lang="en-US" smtClean="0"/>
              <a:pPr/>
              <a:t>37</a:t>
            </a:fld>
            <a:endParaRPr lang="en-US" dirty="0"/>
          </a:p>
        </p:txBody>
      </p:sp>
    </p:spTree>
    <p:extLst>
      <p:ext uri="{BB962C8B-B14F-4D97-AF65-F5344CB8AC3E}">
        <p14:creationId xmlns:p14="http://schemas.microsoft.com/office/powerpoint/2010/main" val="38200313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Paper statements are not required for participants and beneficiaries in a plan prior to December 31, 2025, who have requested to receive electronic statements.  Also, the disclosure requirements with respect to lump sum windows have been tightened.  Plan administrators of a plan offering a lump sum window must provide plan participants and retirees with specified information 90 days before the window is to commence.  The purpose of this enhanced disclosure is to address to some extent the asymmetry of information between plan sponsors and beneficiaries, to allow them to compare benefits under the plan with lump sum benefits.  The information provided to plan participants must indicate, among other items, how the lump sum was calculated.</a:t>
            </a:r>
          </a:p>
        </p:txBody>
      </p:sp>
      <p:sp>
        <p:nvSpPr>
          <p:cNvPr id="4" name="Slide Number Placeholder 3"/>
          <p:cNvSpPr>
            <a:spLocks noGrp="1"/>
          </p:cNvSpPr>
          <p:nvPr>
            <p:ph type="sldNum" sz="quarter" idx="5"/>
          </p:nvPr>
        </p:nvSpPr>
        <p:spPr/>
        <p:txBody>
          <a:bodyPr/>
          <a:lstStyle/>
          <a:p>
            <a:fld id="{613D10D5-403C-4F13-89DB-7D0D86F960A6}" type="slidenum">
              <a:rPr lang="en-US" smtClean="0"/>
              <a:pPr/>
              <a:t>38</a:t>
            </a:fld>
            <a:endParaRPr lang="en-US" dirty="0"/>
          </a:p>
        </p:txBody>
      </p:sp>
    </p:spTree>
    <p:extLst>
      <p:ext uri="{BB962C8B-B14F-4D97-AF65-F5344CB8AC3E}">
        <p14:creationId xmlns:p14="http://schemas.microsoft.com/office/powerpoint/2010/main" val="9158933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The ramifications of electing a lump sum, such as the loss of federal protections; details about the election period, and where to follow up with additional questions.  The DOL is directed to issue regulations implementing these disclosure requirements within one year of enactment on December 29, 2022.</a:t>
            </a:r>
          </a:p>
        </p:txBody>
      </p:sp>
      <p:sp>
        <p:nvSpPr>
          <p:cNvPr id="4" name="Slide Number Placeholder 3"/>
          <p:cNvSpPr>
            <a:spLocks noGrp="1"/>
          </p:cNvSpPr>
          <p:nvPr>
            <p:ph type="sldNum" sz="quarter" idx="5"/>
          </p:nvPr>
        </p:nvSpPr>
        <p:spPr/>
        <p:txBody>
          <a:bodyPr/>
          <a:lstStyle/>
          <a:p>
            <a:fld id="{613D10D5-403C-4F13-89DB-7D0D86F960A6}" type="slidenum">
              <a:rPr lang="en-US" smtClean="0"/>
              <a:pPr/>
              <a:t>39</a:t>
            </a:fld>
            <a:endParaRPr lang="en-US" dirty="0"/>
          </a:p>
        </p:txBody>
      </p:sp>
    </p:spTree>
    <p:extLst>
      <p:ext uri="{BB962C8B-B14F-4D97-AF65-F5344CB8AC3E}">
        <p14:creationId xmlns:p14="http://schemas.microsoft.com/office/powerpoint/2010/main" val="3760777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President Biden is seeking to address student loan indebtedness through a student loan debt relief program, and Congress sought to address the burden of student loan repayments from the welfare benefits side under the CARES Act and the Consolidated Appropriations Act of 2021 by allowing employers to provide through 2025 student loan repayments up to $5,250 under a Code Section 127 educational assistance plan.  However, no comparable relief had been provided for pension plans, although the issue surfaced to a significant extent in 2018 when IRS issued a private letter ruling to Abbott Labs (201833012).  That program allowed employees to enroll in a voluntary student loan benefit program.  If the employee enrolled in the program and made a student loan repayment equal to 2% or more of his or her eligible compensation, he or she would receive a 5% nonelective contribution.  If an employee did not make a qualifying student loan repayment, but makes an elective contribution equal to at least 2% of compensation, the employer makes a true-up matching contribution of 5%.</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Although in practice, attorneys often look to IRS private letter rulings to obtain a sense of the IRS’s view of a particular tax issue, private letter rulings are only binding upon the party receiving them.  The IRS was asked to issue a revenue ruling on this issue, but did not do so.  This issue is addressed in SECURE 2.0 for plan years beginning in 2024.  As a result, in 2023, plans that had been offering some program based upon the Abbott private letter ruling would need to continue to treat employer contributions as nonelective contributions rather than as matching contributions.  This provision is an optional one, although if adopted it can be used in a safe harbor plan.</a:t>
            </a:r>
          </a:p>
        </p:txBody>
      </p:sp>
      <p:sp>
        <p:nvSpPr>
          <p:cNvPr id="4" name="Slide Number Placeholder 3"/>
          <p:cNvSpPr>
            <a:spLocks noGrp="1"/>
          </p:cNvSpPr>
          <p:nvPr>
            <p:ph type="sldNum" sz="quarter" idx="5"/>
          </p:nvPr>
        </p:nvSpPr>
        <p:spPr/>
        <p:txBody>
          <a:bodyPr/>
          <a:lstStyle/>
          <a:p>
            <a:fld id="{613D10D5-403C-4F13-89DB-7D0D86F960A6}" type="slidenum">
              <a:rPr lang="en-US" smtClean="0"/>
              <a:pPr/>
              <a:t>4</a:t>
            </a:fld>
            <a:endParaRPr lang="en-US" dirty="0"/>
          </a:p>
        </p:txBody>
      </p:sp>
    </p:spTree>
    <p:extLst>
      <p:ext uri="{BB962C8B-B14F-4D97-AF65-F5344CB8AC3E}">
        <p14:creationId xmlns:p14="http://schemas.microsoft.com/office/powerpoint/2010/main" val="11800959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SECURE 2.0 modified the CODE and ERISA rules regarding backloading of benefits as they apply to hybrid plans such as cash balance plans that credit variable rates of interest.  Under the rules governing hybrid plans such as cash balance plans with variable indices, these indices need to be projected for certain purposes.  Prior to SECURE 2.0. projection was required at the prior year’s rate, which could overemphasize the positive or negative effects of the prior year.</a:t>
            </a:r>
          </a:p>
        </p:txBody>
      </p:sp>
      <p:sp>
        <p:nvSpPr>
          <p:cNvPr id="4" name="Slide Number Placeholder 3"/>
          <p:cNvSpPr>
            <a:spLocks noGrp="1"/>
          </p:cNvSpPr>
          <p:nvPr>
            <p:ph type="sldNum" sz="quarter" idx="5"/>
          </p:nvPr>
        </p:nvSpPr>
        <p:spPr/>
        <p:txBody>
          <a:bodyPr/>
          <a:lstStyle/>
          <a:p>
            <a:fld id="{613D10D5-403C-4F13-89DB-7D0D86F960A6}" type="slidenum">
              <a:rPr lang="en-US" smtClean="0"/>
              <a:pPr/>
              <a:t>40</a:t>
            </a:fld>
            <a:endParaRPr lang="en-US" dirty="0"/>
          </a:p>
        </p:txBody>
      </p:sp>
    </p:spTree>
    <p:extLst>
      <p:ext uri="{BB962C8B-B14F-4D97-AF65-F5344CB8AC3E}">
        <p14:creationId xmlns:p14="http://schemas.microsoft.com/office/powerpoint/2010/main" val="393535413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SECURE 2.0 allows the projected rate to be a reasonable rate, not to exceed 6%.  According to the Senate Finance Committee summary, the purpose of this provision is to allow defined benefit plans to provide larger pay credits for older, long service employees.</a:t>
            </a:r>
          </a:p>
        </p:txBody>
      </p:sp>
      <p:sp>
        <p:nvSpPr>
          <p:cNvPr id="4" name="Slide Number Placeholder 3"/>
          <p:cNvSpPr>
            <a:spLocks noGrp="1"/>
          </p:cNvSpPr>
          <p:nvPr>
            <p:ph type="sldNum" sz="quarter" idx="5"/>
          </p:nvPr>
        </p:nvSpPr>
        <p:spPr/>
        <p:txBody>
          <a:bodyPr/>
          <a:lstStyle/>
          <a:p>
            <a:fld id="{613D10D5-403C-4F13-89DB-7D0D86F960A6}" type="slidenum">
              <a:rPr lang="en-US" smtClean="0"/>
              <a:pPr/>
              <a:t>41</a:t>
            </a:fld>
            <a:endParaRPr lang="en-US" dirty="0"/>
          </a:p>
        </p:txBody>
      </p:sp>
    </p:spTree>
    <p:extLst>
      <p:ext uri="{BB962C8B-B14F-4D97-AF65-F5344CB8AC3E}">
        <p14:creationId xmlns:p14="http://schemas.microsoft.com/office/powerpoint/2010/main" val="169140449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Section 3(21) of ERISA defines fiduciary in three different ways.  Although interpretive questions exist under each of those three sections, the hot button topic in recent years has been what it means to be an investment advice fiduciary.  Under ERISA Section 3(21), a person is an investment advice fiduciary if he or she “renders any investment advice for a fee or other compensation, direct or indirect, with respect to any moneys or other property of such plan, or has the authority to do so.”  DOL adopted a regulation interpreting this provision in 1975, at a time when rollovers operated under a different set of rules under the Code and were less common than they are today.  Also, the predominant form of tax-qualified plan in 1975 was a defined benefit pension plan and, except for small, accrued benefits, many of those plans did not provide for single sum distributions.</a:t>
            </a:r>
          </a:p>
        </p:txBody>
      </p:sp>
      <p:sp>
        <p:nvSpPr>
          <p:cNvPr id="4" name="Slide Number Placeholder 3"/>
          <p:cNvSpPr>
            <a:spLocks noGrp="1"/>
          </p:cNvSpPr>
          <p:nvPr>
            <p:ph type="sldNum" sz="quarter" idx="5"/>
          </p:nvPr>
        </p:nvSpPr>
        <p:spPr/>
        <p:txBody>
          <a:bodyPr/>
          <a:lstStyle/>
          <a:p>
            <a:fld id="{613D10D5-403C-4F13-89DB-7D0D86F960A6}" type="slidenum">
              <a:rPr lang="en-US" smtClean="0"/>
              <a:pPr/>
              <a:t>42</a:t>
            </a:fld>
            <a:endParaRPr lang="en-US" dirty="0"/>
          </a:p>
        </p:txBody>
      </p:sp>
    </p:spTree>
    <p:extLst>
      <p:ext uri="{BB962C8B-B14F-4D97-AF65-F5344CB8AC3E}">
        <p14:creationId xmlns:p14="http://schemas.microsoft.com/office/powerpoint/2010/main" val="12179061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The 1975 regulation defining investment advice fiduciaries applied a 5-part test defining fiduciary.  First, the person must render advice to an ERISA plan, as to the value of securities or other property, or make recommendations as to the advisability of investing in, purchasing, or selling securities.  Second, on a regular basis.  Third, pursuant to a mutual agreement arrangement or understanding with the ERISA plan.  Fourth, for which the advice will serve as a primary basis for investment decisions, and fifth for which the advice will be customized based upon the particular needs of the plan. </a:t>
            </a:r>
          </a:p>
        </p:txBody>
      </p:sp>
      <p:sp>
        <p:nvSpPr>
          <p:cNvPr id="4" name="Slide Number Placeholder 3"/>
          <p:cNvSpPr>
            <a:spLocks noGrp="1"/>
          </p:cNvSpPr>
          <p:nvPr>
            <p:ph type="sldNum" sz="quarter" idx="5"/>
          </p:nvPr>
        </p:nvSpPr>
        <p:spPr/>
        <p:txBody>
          <a:bodyPr/>
          <a:lstStyle/>
          <a:p>
            <a:fld id="{613D10D5-403C-4F13-89DB-7D0D86F960A6}" type="slidenum">
              <a:rPr lang="en-US" smtClean="0"/>
              <a:pPr/>
              <a:t>43</a:t>
            </a:fld>
            <a:endParaRPr lang="en-US" dirty="0"/>
          </a:p>
        </p:txBody>
      </p:sp>
    </p:spTree>
    <p:extLst>
      <p:ext uri="{BB962C8B-B14F-4D97-AF65-F5344CB8AC3E}">
        <p14:creationId xmlns:p14="http://schemas.microsoft.com/office/powerpoint/2010/main" val="18152583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The 5-part test was a facts and circumstances test, and broker dealers would take the position with respect to rollovers that their advice was not being provided on a regular basis and/or was not a primary basis for a plan participant’s decision.</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A 2016 DOL regulation superseded the 5-part test, but in 2018, a divided Court of Appeals for the Fifth Circuit invalidated and vacated the 2016 regulation.  The Trump Administration, which was not a supporter of the Obama Administration regulation, neither sought a rehearing by the full Fifth Circuit or appealed the decision.  The vacating of the 2016 regulation restored the 5-part test for determining investment fiduciary status and, in July 2020, the DOL formally restored the 5-part test to the Federal Register.  In connection with that restoration of the 5-part test, the DOL reinterpreted the regular basis portion of the 5-part test in the preamble to the regulations and in an FAQ providing guidance as to the meaning of the regulation.</a:t>
            </a:r>
          </a:p>
        </p:txBody>
      </p:sp>
      <p:sp>
        <p:nvSpPr>
          <p:cNvPr id="4" name="Slide Number Placeholder 3"/>
          <p:cNvSpPr>
            <a:spLocks noGrp="1"/>
          </p:cNvSpPr>
          <p:nvPr>
            <p:ph type="sldNum" sz="quarter" idx="5"/>
          </p:nvPr>
        </p:nvSpPr>
        <p:spPr/>
        <p:txBody>
          <a:bodyPr/>
          <a:lstStyle/>
          <a:p>
            <a:fld id="{613D10D5-403C-4F13-89DB-7D0D86F960A6}" type="slidenum">
              <a:rPr lang="en-US" smtClean="0"/>
              <a:pPr/>
              <a:t>44</a:t>
            </a:fld>
            <a:endParaRPr lang="en-US" dirty="0"/>
          </a:p>
        </p:txBody>
      </p:sp>
    </p:spTree>
    <p:extLst>
      <p:ext uri="{BB962C8B-B14F-4D97-AF65-F5344CB8AC3E}">
        <p14:creationId xmlns:p14="http://schemas.microsoft.com/office/powerpoint/2010/main" val="32202899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In explaining its reinterpretation, the DOL indicated that the advice to rollover a distribution often occurs as part of an ongoing relationship or with the expectation of an ongoing relationship by the person providing the advice.  Under the DOL reinterpretation, whether the regular prong portion of the test is satisfied is determined at the time of the initial recommendation.  If, at the time of the initial recommendation to the plan participant, there is an expectation of an ongoing advisory relationship, the entire relationship constitutes investment advice, including the first instance of advice.  In taking this position, the DOL also reversed its position in a 2005 advisory opinion with respect to rollover advice, commonly referred to as the Deseret letter, under which many rollover recommendations to plan participants would not be treated as fiduciary in nature.</a:t>
            </a:r>
          </a:p>
        </p:txBody>
      </p:sp>
      <p:sp>
        <p:nvSpPr>
          <p:cNvPr id="4" name="Slide Number Placeholder 3"/>
          <p:cNvSpPr>
            <a:spLocks noGrp="1"/>
          </p:cNvSpPr>
          <p:nvPr>
            <p:ph type="sldNum" sz="quarter" idx="5"/>
          </p:nvPr>
        </p:nvSpPr>
        <p:spPr/>
        <p:txBody>
          <a:bodyPr/>
          <a:lstStyle/>
          <a:p>
            <a:fld id="{613D10D5-403C-4F13-89DB-7D0D86F960A6}" type="slidenum">
              <a:rPr lang="en-US" smtClean="0"/>
              <a:pPr/>
              <a:t>45</a:t>
            </a:fld>
            <a:endParaRPr lang="en-US" dirty="0"/>
          </a:p>
        </p:txBody>
      </p:sp>
    </p:spTree>
    <p:extLst>
      <p:ext uri="{BB962C8B-B14F-4D97-AF65-F5344CB8AC3E}">
        <p14:creationId xmlns:p14="http://schemas.microsoft.com/office/powerpoint/2010/main" val="16418837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The DOL’s reinterpretation of the 5-part test has been rejected by two District Courts—the Southern District of New York in 2022 in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Carfera</a:t>
            </a:r>
            <a:r>
              <a:rPr lang="en-US" sz="1800" i="1" dirty="0">
                <a:latin typeface="Times New Roman" panose="02020603050405020304" pitchFamily="18" charset="0"/>
                <a:ea typeface="Calibri" panose="020F0502020204030204" pitchFamily="34" charset="0"/>
                <a:cs typeface="Times New Roman" panose="02020603050405020304" pitchFamily="18" charset="0"/>
              </a:rPr>
              <a:t> v TIAA</a:t>
            </a:r>
            <a:r>
              <a:rPr lang="en-US" sz="1800" dirty="0">
                <a:latin typeface="Times New Roman" panose="02020603050405020304" pitchFamily="18" charset="0"/>
                <a:ea typeface="Calibri" panose="020F0502020204030204" pitchFamily="34" charset="0"/>
                <a:cs typeface="Times New Roman" panose="02020603050405020304" pitchFamily="18" charset="0"/>
              </a:rPr>
              <a:t>, and the Middle District of Florida in </a:t>
            </a:r>
            <a:r>
              <a:rPr lang="en-US" sz="1800" i="1" dirty="0">
                <a:latin typeface="Times New Roman" panose="02020603050405020304" pitchFamily="18" charset="0"/>
                <a:ea typeface="Calibri" panose="020F0502020204030204" pitchFamily="34" charset="0"/>
                <a:cs typeface="Times New Roman" panose="02020603050405020304" pitchFamily="18" charset="0"/>
              </a:rPr>
              <a:t>American Securities Association v DOL</a:t>
            </a:r>
            <a:r>
              <a:rPr lang="en-US" sz="1800" dirty="0">
                <a:latin typeface="Times New Roman" panose="02020603050405020304" pitchFamily="18" charset="0"/>
                <a:ea typeface="Calibri" panose="020F0502020204030204" pitchFamily="34" charset="0"/>
                <a:cs typeface="Times New Roman" panose="02020603050405020304" pitchFamily="18" charset="0"/>
              </a:rPr>
              <a:t> in February.  Another challenge to the regular basis reinterpretation is presently pending in the Fifth Circuit.  The DOL was not a party to the </a:t>
            </a:r>
            <a:r>
              <a:rPr lang="en-US" sz="1800" i="1" dirty="0" err="1">
                <a:latin typeface="Times New Roman" panose="02020603050405020304" pitchFamily="18" charset="0"/>
                <a:ea typeface="Calibri" panose="020F0502020204030204" pitchFamily="34" charset="0"/>
                <a:cs typeface="Times New Roman" panose="02020603050405020304" pitchFamily="18" charset="0"/>
              </a:rPr>
              <a:t>Carfera</a:t>
            </a:r>
            <a:r>
              <a:rPr lang="en-US" sz="1800" dirty="0">
                <a:latin typeface="Times New Roman" panose="02020603050405020304" pitchFamily="18" charset="0"/>
                <a:ea typeface="Calibri" panose="020F0502020204030204" pitchFamily="34" charset="0"/>
                <a:cs typeface="Times New Roman" panose="02020603050405020304" pitchFamily="18" charset="0"/>
              </a:rPr>
              <a:t> decision, and is expected to appeal the American Securities Association decision.  The DOL is also scheduled to revise the definition of investment advice fiduciary.  The DOL would like simply to state in revised regulations that rollover recommendations are fiduciary advice, although these three court defeats may limit the extent to which DOL can do under the existing statutory language.  From a plan fiduciary’s perspective, while the state of the law is certainly unclear at this point, the recommended course of action for plan fiduciaries is to stay the course, until it sees how this issue is ultimately resolved.  Additionally, it should also be kept in mind that REG BI imposes similar obligations on broker dealers, and one of the concerns that has been expressed by critics of DOL activity in this area is that the issue of rollover advice is more properly within the jurisdiction of the SEC.</a:t>
            </a:r>
          </a:p>
        </p:txBody>
      </p:sp>
      <p:sp>
        <p:nvSpPr>
          <p:cNvPr id="4" name="Slide Number Placeholder 3"/>
          <p:cNvSpPr>
            <a:spLocks noGrp="1"/>
          </p:cNvSpPr>
          <p:nvPr>
            <p:ph type="sldNum" sz="quarter" idx="5"/>
          </p:nvPr>
        </p:nvSpPr>
        <p:spPr/>
        <p:txBody>
          <a:bodyPr/>
          <a:lstStyle/>
          <a:p>
            <a:fld id="{613D10D5-403C-4F13-89DB-7D0D86F960A6}" type="slidenum">
              <a:rPr lang="en-US" smtClean="0"/>
              <a:pPr/>
              <a:t>46</a:t>
            </a:fld>
            <a:endParaRPr lang="en-US" dirty="0"/>
          </a:p>
        </p:txBody>
      </p:sp>
    </p:spTree>
    <p:extLst>
      <p:ext uri="{BB962C8B-B14F-4D97-AF65-F5344CB8AC3E}">
        <p14:creationId xmlns:p14="http://schemas.microsoft.com/office/powerpoint/2010/main" val="6461510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47</a:t>
            </a:fld>
            <a:endParaRPr lang="en-US" dirty="0"/>
          </a:p>
        </p:txBody>
      </p:sp>
    </p:spTree>
    <p:extLst>
      <p:ext uri="{BB962C8B-B14F-4D97-AF65-F5344CB8AC3E}">
        <p14:creationId xmlns:p14="http://schemas.microsoft.com/office/powerpoint/2010/main" val="4052287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Under SECURE 2.0, matching contributions would be permitted on qualified student loan repayments.  This term is broadly defined to include any indebtedness incurred by an employee solely to pay qualified higher education expenses of an employee.  IRS may need to provide guidance as to the meaning of solely in this context.  The new law only applies to the indebtedness of the employee, not the indebtedness of a spouse or dependent, so parents repaying dependent’s student loan obligation cannot use this.  The matching contribution that is made is not a new separate matching contribution. If an employee makes both qualified student loan repayments and regular deferrals, the employee would not receive a match on both of them; rather the amount of regular deferrals and qualified student loan repayments would be aggregated to determine the appropriate matching contribution.</a:t>
            </a:r>
          </a:p>
        </p:txBody>
      </p:sp>
      <p:sp>
        <p:nvSpPr>
          <p:cNvPr id="4" name="Slide Number Placeholder 3"/>
          <p:cNvSpPr>
            <a:spLocks noGrp="1"/>
          </p:cNvSpPr>
          <p:nvPr>
            <p:ph type="sldNum" sz="quarter" idx="5"/>
          </p:nvPr>
        </p:nvSpPr>
        <p:spPr/>
        <p:txBody>
          <a:bodyPr/>
          <a:lstStyle/>
          <a:p>
            <a:fld id="{613D10D5-403C-4F13-89DB-7D0D86F960A6}" type="slidenum">
              <a:rPr lang="en-US" smtClean="0"/>
              <a:pPr/>
              <a:t>5</a:t>
            </a:fld>
            <a:endParaRPr lang="en-US" dirty="0"/>
          </a:p>
        </p:txBody>
      </p:sp>
    </p:spTree>
    <p:extLst>
      <p:ext uri="{BB962C8B-B14F-4D97-AF65-F5344CB8AC3E}">
        <p14:creationId xmlns:p14="http://schemas.microsoft.com/office/powerpoint/2010/main" val="3971689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These repayments are taken into account for purposes of the Code Section 402(g) limit: $22,500 in 2023, and indexed annually, but are not taken into account for purposes of the otherwise applicable ADP nondiscrimination testing.  Rather, for purposes of the ADP test, a plan will test separately those employees who receive matching contributions based upon their qualified student loan repayments.  While not specifically addressed in SECURE 2.0, if an employee makes both regular deferrals and qualified student loan repayments, presumably the contributions would be disaggregated, with only the qualified student loan repayments being disregarded, but this is an issue that IRS will need to confirm.  The qualified student loan repayments are disregarded for purposes of determining the Code Section 415 limits on amounts that can be allocated to a participant’s account:  $66,000 in 2023, and indexed, and also for purposes of the average benefits test.</a:t>
            </a:r>
          </a:p>
        </p:txBody>
      </p:sp>
      <p:sp>
        <p:nvSpPr>
          <p:cNvPr id="4" name="Slide Number Placeholder 3"/>
          <p:cNvSpPr>
            <a:spLocks noGrp="1"/>
          </p:cNvSpPr>
          <p:nvPr>
            <p:ph type="sldNum" sz="quarter" idx="5"/>
          </p:nvPr>
        </p:nvSpPr>
        <p:spPr/>
        <p:txBody>
          <a:bodyPr/>
          <a:lstStyle/>
          <a:p>
            <a:fld id="{613D10D5-403C-4F13-89DB-7D0D86F960A6}" type="slidenum">
              <a:rPr lang="en-US" smtClean="0"/>
              <a:pPr/>
              <a:t>6</a:t>
            </a:fld>
            <a:endParaRPr lang="en-US" dirty="0"/>
          </a:p>
        </p:txBody>
      </p:sp>
    </p:spTree>
    <p:extLst>
      <p:ext uri="{BB962C8B-B14F-4D97-AF65-F5344CB8AC3E}">
        <p14:creationId xmlns:p14="http://schemas.microsoft.com/office/powerpoint/2010/main" val="222053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In a tax qualified plan, unlike an IRA, if the individual is not a 5% owner, there is no age specified under the Code by which a plan participant must commence a RMD.  Rather, an RMD is not required until the participant retires—an undefined term so in limited instances whether an individual has retired is ambiguous.  Unlike Code Section 409A, in which a separation from service is dependent upon hours of service an individual is performing, this appears to be a facts and circumstances determination.  What this permits, if an employee is not a 5% owner and has attained the age at which a RMD would be required from an IRA, is that the account balance in the IRA can be transferred to the retirement plan to defer commencement of the RMD.  Also, keep in mind that in determining the RMD from a 401(k) plan, the portion of a participant’s account balance attributable to Roth contributions and earnings is disregarded.  The SECURE Act increased the RMD from 70½ to age 72, and thereby also eliminated the curious half year convention (although the half year convention still applies for purposes of the additional tax on early withdrawals prior to attaining age 59½ (subject to numerous statutory exceptions, some of which were added by SECURE 2.0).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SECURE 2.0 increases the required beginning date to 73 beginning on January 1, 2023, and age 75 on January 1, 2033.  What those Code changes mean is that if an employee was born before July 1, 1949, his or her required beginning date is 70½; if he or she was born between July 1, 1949 and December 31, 1950, the required beginning date is age 72; if the individual was born at any time from January 1, 1951 to December 31, 1959, the required beginning date is age 73; and for employees born in 1960 or later, the required beginning date is age 75.</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Technically, these increases in the RMD are optional, but if not adopted, can lead to confusion in plan administration.  For example, if a plan retained the age 70½ RMD date, an employee born in 1950 who received a single sum distribution at such time would be eligible to rollover the distribution, because although the general rule under the CODE is that RMDs are not eligible rollover distributions, whether a distribution is an eligible rollover distribution is determined under the Code rather than the plan.</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Additionally, the severe excise tax of 50%percent on failures to satisfy the RMD requirements was reduced to 25%, with the possibility of further reduction to 10% if the full amount is distributed by the earlier of the second year after the RMD was missed or the IRS assesses a penalty.</a:t>
            </a:r>
          </a:p>
        </p:txBody>
      </p:sp>
      <p:sp>
        <p:nvSpPr>
          <p:cNvPr id="4" name="Slide Number Placeholder 3"/>
          <p:cNvSpPr>
            <a:spLocks noGrp="1"/>
          </p:cNvSpPr>
          <p:nvPr>
            <p:ph type="sldNum" sz="quarter" idx="5"/>
          </p:nvPr>
        </p:nvSpPr>
        <p:spPr/>
        <p:txBody>
          <a:bodyPr/>
          <a:lstStyle/>
          <a:p>
            <a:fld id="{613D10D5-403C-4F13-89DB-7D0D86F960A6}" type="slidenum">
              <a:rPr lang="en-US" smtClean="0"/>
              <a:pPr/>
              <a:t>7</a:t>
            </a:fld>
            <a:endParaRPr lang="en-US" dirty="0"/>
          </a:p>
        </p:txBody>
      </p:sp>
    </p:spTree>
    <p:extLst>
      <p:ext uri="{BB962C8B-B14F-4D97-AF65-F5344CB8AC3E}">
        <p14:creationId xmlns:p14="http://schemas.microsoft.com/office/powerpoint/2010/main" val="4186194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Under current law, an employee is entitled to catchup contributions if he or she will be age 50 or older at the end of the calendar year.  The amount of the catch-up contribution is an indexed amount—$7,500 in 2023.  SECURE 2.0 increases the limit to the greater of $10,000 or 50% more than the regular catch-up contribution amount in 2025 for individuals who have attained ages 60, 61, 62, and 63.  The higher catch-up contribution limit is not available for employees older than age 63.</a:t>
            </a:r>
          </a:p>
          <a:p>
            <a:r>
              <a:rPr lang="en-US" sz="1800" dirty="0">
                <a:latin typeface="Times New Roman" panose="02020603050405020304" pitchFamily="18" charset="0"/>
                <a:ea typeface="Calibri" panose="020F0502020204030204" pitchFamily="34" charset="0"/>
                <a:cs typeface="Times New Roman" panose="02020603050405020304" pitchFamily="18" charset="0"/>
              </a:rPr>
              <a:t>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As a plan design matter, IRS will need to determine if it is permissible to have catch-up contributions for employees who have attained age 50 or more but not the higher catch-up contribution for employees ages 60-63.</a:t>
            </a:r>
          </a:p>
        </p:txBody>
      </p:sp>
      <p:sp>
        <p:nvSpPr>
          <p:cNvPr id="4" name="Slide Number Placeholder 3"/>
          <p:cNvSpPr>
            <a:spLocks noGrp="1"/>
          </p:cNvSpPr>
          <p:nvPr>
            <p:ph type="sldNum" sz="quarter" idx="5"/>
          </p:nvPr>
        </p:nvSpPr>
        <p:spPr/>
        <p:txBody>
          <a:bodyPr/>
          <a:lstStyle/>
          <a:p>
            <a:fld id="{613D10D5-403C-4F13-89DB-7D0D86F960A6}" type="slidenum">
              <a:rPr lang="en-US" smtClean="0"/>
              <a:pPr/>
              <a:t>8</a:t>
            </a:fld>
            <a:endParaRPr lang="en-US" dirty="0"/>
          </a:p>
        </p:txBody>
      </p:sp>
    </p:spTree>
    <p:extLst>
      <p:ext uri="{BB962C8B-B14F-4D97-AF65-F5344CB8AC3E}">
        <p14:creationId xmlns:p14="http://schemas.microsoft.com/office/powerpoint/2010/main" val="288722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sz="1800" dirty="0">
                <a:latin typeface="Times New Roman" panose="02020603050405020304" pitchFamily="18" charset="0"/>
                <a:ea typeface="Calibri" panose="020F0502020204030204" pitchFamily="34" charset="0"/>
                <a:cs typeface="Times New Roman" panose="02020603050405020304" pitchFamily="18" charset="0"/>
              </a:rPr>
              <a:t>This may be an issue for some plans because if an employee has compensation of at least $145,000 in the prior plan year, these higher catch-up contributions must be catch-up contributions.  Therefore, if a plan does not otherwise provide for Roth contributions—and that is becoming a less frequent occurrence—a plan sponsor may not wish to implement this higher catch-up provision if it is an optional feature.</a:t>
            </a:r>
          </a:p>
        </p:txBody>
      </p:sp>
      <p:sp>
        <p:nvSpPr>
          <p:cNvPr id="4" name="Slide Number Placeholder 3"/>
          <p:cNvSpPr>
            <a:spLocks noGrp="1"/>
          </p:cNvSpPr>
          <p:nvPr>
            <p:ph type="sldNum" sz="quarter" idx="5"/>
          </p:nvPr>
        </p:nvSpPr>
        <p:spPr/>
        <p:txBody>
          <a:bodyPr/>
          <a:lstStyle/>
          <a:p>
            <a:fld id="{613D10D5-403C-4F13-89DB-7D0D86F960A6}" type="slidenum">
              <a:rPr lang="en-US" smtClean="0"/>
              <a:pPr/>
              <a:t>9</a:t>
            </a:fld>
            <a:endParaRPr lang="en-US" dirty="0"/>
          </a:p>
        </p:txBody>
      </p:sp>
    </p:spTree>
    <p:extLst>
      <p:ext uri="{BB962C8B-B14F-4D97-AF65-F5344CB8AC3E}">
        <p14:creationId xmlns:p14="http://schemas.microsoft.com/office/powerpoint/2010/main" val="13904218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5" name="Rectangle 4"/>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ctrTitle"/>
          </p:nvPr>
        </p:nvSpPr>
        <p:spPr>
          <a:xfrm>
            <a:off x="1066800" y="2130425"/>
            <a:ext cx="8077200" cy="1470025"/>
          </a:xfrm>
        </p:spPr>
        <p:txBody>
          <a:bodyPr/>
          <a:lstStyle/>
          <a:p>
            <a:endParaRPr lang="en-US" dirty="0"/>
          </a:p>
        </p:txBody>
      </p:sp>
      <p:sp>
        <p:nvSpPr>
          <p:cNvPr id="3" name="Subtitle 2"/>
          <p:cNvSpPr>
            <a:spLocks noGrp="1"/>
          </p:cNvSpPr>
          <p:nvPr>
            <p:ph type="subTitle" idx="1"/>
          </p:nvPr>
        </p:nvSpPr>
        <p:spPr>
          <a:xfrm>
            <a:off x="1371600" y="3886200"/>
            <a:ext cx="7391400" cy="1752600"/>
          </a:xfrm>
        </p:spPr>
        <p:txBody>
          <a:bodyPr anchor="b"/>
          <a:lstStyle>
            <a:lvl1pPr marL="0" indent="0" algn="ctr">
              <a:spcBef>
                <a:spcPts val="0"/>
              </a:spcBef>
              <a:buNone/>
              <a:defRPr sz="2400" baseline="0">
                <a:solidFill>
                  <a:srgbClr val="2D536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8" name="Slide Number Placeholder 7"/>
          <p:cNvSpPr>
            <a:spLocks noGrp="1"/>
          </p:cNvSpPr>
          <p:nvPr>
            <p:ph type="sldNum" sz="quarter" idx="10"/>
          </p:nvPr>
        </p:nvSpPr>
        <p:spPr>
          <a:xfrm>
            <a:off x="990600" y="6492875"/>
            <a:ext cx="2133600" cy="365125"/>
          </a:xfrm>
        </p:spPr>
        <p:txBody>
          <a:bodyPr/>
          <a:lstStyle/>
          <a:p>
            <a:pPr algn="l">
              <a:defRPr/>
            </a:pPr>
            <a:fld id="{7F76D843-DA52-42A2-91F9-6E455804A600}" type="slidenum">
              <a:rPr lang="en-US" smtClean="0"/>
              <a:pPr algn="l">
                <a:defRPr/>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29688"/>
            <a:ext cx="6189498" cy="146304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98AA07F-5C65-4B76-85D1-A63EE935B705}" type="slidenum">
              <a:rPr lang="en-US"/>
              <a:pPr>
                <a:defRPr/>
              </a:pPr>
              <a:t>‹#›</a:t>
            </a:fld>
            <a:endParaRPr lang="en-US" dirty="0"/>
          </a:p>
        </p:txBody>
      </p:sp>
      <p:grpSp>
        <p:nvGrpSpPr>
          <p:cNvPr id="11"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2" name="Rectangle 11"/>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 name="Picture 6"/>
          <p:cNvPicPr>
            <a:picLocks noChangeAspect="1"/>
          </p:cNvPicPr>
          <p:nvPr userDrawn="1"/>
        </p:nvPicPr>
        <p:blipFill>
          <a:blip r:embed="rId2"/>
          <a:stretch>
            <a:fillRect/>
          </a:stretch>
        </p:blipFill>
        <p:spPr>
          <a:xfrm>
            <a:off x="5576023" y="5835838"/>
            <a:ext cx="3377477" cy="810838"/>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524CB7D-E81B-4EED-9DE6-6F1281756EA9}" type="slidenum">
              <a:rPr lang="en-US"/>
              <a:pPr>
                <a:defRPr/>
              </a:pPr>
              <a:t>‹#›</a:t>
            </a:fld>
            <a:endParaRPr lang="en-US" dirty="0"/>
          </a:p>
        </p:txBody>
      </p:sp>
      <p:grpSp>
        <p:nvGrpSpPr>
          <p:cNvPr id="11"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2" name="Rectangle 11"/>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 name="Picture 6"/>
          <p:cNvPicPr>
            <a:picLocks noChangeAspect="1"/>
          </p:cNvPicPr>
          <p:nvPr userDrawn="1"/>
        </p:nvPicPr>
        <p:blipFill>
          <a:blip r:embed="rId2"/>
          <a:stretch>
            <a:fillRect/>
          </a:stretch>
        </p:blipFill>
        <p:spPr>
          <a:xfrm>
            <a:off x="5562600" y="5950931"/>
            <a:ext cx="3377477" cy="81083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userDrawn="1"/>
        </p:nvSpPr>
        <p:spPr>
          <a:xfrm>
            <a:off x="990600" y="1447800"/>
            <a:ext cx="7696200" cy="4603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066800" y="274638"/>
            <a:ext cx="7620000" cy="1143000"/>
          </a:xfrm>
        </p:spPr>
        <p:txBody>
          <a:bodyPr>
            <a:normAutofit/>
          </a:bodyPr>
          <a:lstStyle>
            <a:lvl1pPr algn="l">
              <a:defRPr sz="3600" b="1"/>
            </a:lvl1pPr>
          </a:lstStyle>
          <a:p>
            <a:r>
              <a:rPr lang="en-US" dirty="0"/>
              <a:t>Click to edit Master title style</a:t>
            </a:r>
          </a:p>
        </p:txBody>
      </p:sp>
      <p:sp>
        <p:nvSpPr>
          <p:cNvPr id="3" name="Content Placeholder 2"/>
          <p:cNvSpPr>
            <a:spLocks noGrp="1"/>
          </p:cNvSpPr>
          <p:nvPr>
            <p:ph idx="1"/>
          </p:nvPr>
        </p:nvSpPr>
        <p:spPr>
          <a:xfrm>
            <a:off x="1066800" y="1600201"/>
            <a:ext cx="7620000" cy="4191000"/>
          </a:xfrm>
        </p:spPr>
        <p:txBody>
          <a:bodyPr/>
          <a:lstStyle>
            <a:lvl1pPr>
              <a:buSzPct val="70000"/>
              <a:buFontTx/>
              <a:buBlip>
                <a:blip r:embed="rId2"/>
              </a:buBlip>
              <a:defRPr sz="2800"/>
            </a:lvl1pPr>
            <a:lvl2pPr>
              <a:buSzPct val="75000"/>
              <a:buFontTx/>
              <a:buBlip>
                <a:blip r:embed="rId3"/>
              </a:buBlip>
              <a:defRPr sz="2400"/>
            </a:lvl2pPr>
            <a:lvl3pPr>
              <a:defRPr sz="2000"/>
            </a:lvl3pPr>
            <a:lvl4pPr>
              <a:defRPr sz="18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0"/>
          </p:nvPr>
        </p:nvSpPr>
        <p:spPr>
          <a:xfrm>
            <a:off x="1066800" y="6414135"/>
            <a:ext cx="838200" cy="365125"/>
          </a:xfrm>
        </p:spPr>
        <p:txBody>
          <a:bodyPr/>
          <a:lstStyle/>
          <a:p>
            <a:pPr algn="l">
              <a:defRPr/>
            </a:pPr>
            <a:fld id="{37CB416F-4778-B14D-8243-3F2F72A8F2B3}" type="slidenum">
              <a:rPr lang="en-US" smtClean="0"/>
              <a:pPr algn="l">
                <a:defRPr/>
              </a:pPr>
              <a:t>‹#›</a:t>
            </a:fld>
            <a:endParaRPr lang="en-US" dirty="0"/>
          </a:p>
        </p:txBody>
      </p:sp>
      <p:grpSp>
        <p:nvGrpSpPr>
          <p:cNvPr id="12"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3" name="Rectangle 12"/>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5" name="Pictur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772400" y="6414135"/>
            <a:ext cx="1149532" cy="27432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B569E07-490A-4060-A7DB-E37EDD55A33D}" type="slidenum">
              <a:rPr lang="en-US"/>
              <a:pPr>
                <a:defRPr/>
              </a:pPr>
              <a:t>‹#›</a:t>
            </a:fld>
            <a:endParaRPr lang="en-US" dirty="0"/>
          </a:p>
        </p:txBody>
      </p:sp>
      <p:pic>
        <p:nvPicPr>
          <p:cNvPr id="10" name="Picture 9"/>
          <p:cNvPicPr>
            <a:picLocks noChangeAspect="1"/>
          </p:cNvPicPr>
          <p:nvPr userDrawn="1"/>
        </p:nvPicPr>
        <p:blipFill>
          <a:blip r:embed="rId2"/>
          <a:stretch>
            <a:fillRect/>
          </a:stretch>
        </p:blipFill>
        <p:spPr>
          <a:xfrm>
            <a:off x="6172200" y="6096000"/>
            <a:ext cx="2565400" cy="3944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AC13308-F277-47C9-B28B-4AC30AC7338D}" type="slidenum">
              <a:rPr lang="en-US"/>
              <a:pPr>
                <a:defRPr/>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08967" y="6408420"/>
            <a:ext cx="1149532" cy="27432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5BBA451-0450-447C-8D00-8B3942056578}" type="slidenum">
              <a:rPr lang="en-US"/>
              <a:pPr>
                <a:defRPr/>
              </a:pPr>
              <a:t>‹#›</a:t>
            </a:fld>
            <a:endParaRPr lang="en-US" dirty="0"/>
          </a:p>
        </p:txBody>
      </p:sp>
      <p:pic>
        <p:nvPicPr>
          <p:cNvPr id="10" name="Picture 9"/>
          <p:cNvPicPr>
            <a:picLocks noChangeAspect="1"/>
          </p:cNvPicPr>
          <p:nvPr userDrawn="1"/>
        </p:nvPicPr>
        <p:blipFill>
          <a:blip r:embed="rId2"/>
          <a:stretch>
            <a:fillRect/>
          </a:stretch>
        </p:blipFill>
        <p:spPr>
          <a:xfrm>
            <a:off x="6172200" y="6096000"/>
            <a:ext cx="2565400" cy="39443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5" name="Slide Number Placeholder 5"/>
          <p:cNvSpPr>
            <a:spLocks noGrp="1"/>
          </p:cNvSpPr>
          <p:nvPr>
            <p:ph type="sldNum" sz="quarter" idx="12"/>
          </p:nvPr>
        </p:nvSpPr>
        <p:spPr>
          <a:xfrm>
            <a:off x="990600" y="6436877"/>
            <a:ext cx="685800" cy="365125"/>
          </a:xfrm>
        </p:spPr>
        <p:txBody>
          <a:bodyPr/>
          <a:lstStyle>
            <a:lvl1pPr algn="l">
              <a:defRPr/>
            </a:lvl1pPr>
          </a:lstStyle>
          <a:p>
            <a:pPr>
              <a:defRPr/>
            </a:pPr>
            <a:fld id="{14D7F34C-BF67-4F02-B00A-EDBCFAE4BAEF}" type="slidenum">
              <a:rPr lang="en-US" smtClean="0"/>
              <a:pPr>
                <a:defRPr/>
              </a:pPr>
              <a:t>‹#›</a:t>
            </a:fld>
            <a:endParaRPr lang="en-US" dirty="0"/>
          </a:p>
        </p:txBody>
      </p:sp>
      <p:sp>
        <p:nvSpPr>
          <p:cNvPr id="7" name="Rectangle 6"/>
          <p:cNvSpPr/>
          <p:nvPr userDrawn="1"/>
        </p:nvSpPr>
        <p:spPr bwMode="auto">
          <a:xfrm>
            <a:off x="0" y="0"/>
            <a:ext cx="22860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3"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4" name="Rectangle 13"/>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96200" y="6522720"/>
            <a:ext cx="1149532" cy="27432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EF0DCD3-749E-47FF-822D-5FC0F0CEE887}" type="slidenum">
              <a:rPr lang="en-US"/>
              <a:pPr>
                <a:defRPr/>
              </a:pPr>
              <a:t>‹#›</a:t>
            </a:fld>
            <a:endParaRPr lang="en-US" dirty="0"/>
          </a:p>
        </p:txBody>
      </p:sp>
      <p:grpSp>
        <p:nvGrpSpPr>
          <p:cNvPr id="9"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0" name="Rectangle 9"/>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3629ED-454D-44C0-B368-0DC1D5C51C74}" type="slidenum">
              <a:rPr lang="en-US"/>
              <a:pPr>
                <a:defRPr/>
              </a:pPr>
              <a:t>‹#›</a:t>
            </a:fld>
            <a:endParaRPr lang="en-US" dirty="0"/>
          </a:p>
        </p:txBody>
      </p:sp>
      <p:pic>
        <p:nvPicPr>
          <p:cNvPr id="8" name="Picture 7"/>
          <p:cNvPicPr>
            <a:picLocks noChangeAspect="1"/>
          </p:cNvPicPr>
          <p:nvPr userDrawn="1"/>
        </p:nvPicPr>
        <p:blipFill>
          <a:blip r:embed="rId2"/>
          <a:stretch>
            <a:fillRect/>
          </a:stretch>
        </p:blipFill>
        <p:spPr>
          <a:xfrm>
            <a:off x="6172200" y="6096000"/>
            <a:ext cx="2565400" cy="39443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E7A8C81-BB44-47F9-88F5-6579078BBDC2}" type="slidenum">
              <a:rPr lang="en-US"/>
              <a:pPr>
                <a:defRPr/>
              </a:pPr>
              <a:t>‹#›</a:t>
            </a:fld>
            <a:endParaRPr lang="en-US" dirty="0"/>
          </a:p>
        </p:txBody>
      </p:sp>
      <p:grpSp>
        <p:nvGrpSpPr>
          <p:cNvPr id="12"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3" name="Rectangle 12"/>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57200" y="649287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lgn="l">
              <a:defRPr/>
            </a:pPr>
            <a:fld id="{7F76D843-DA52-42A2-91F9-6E455804A600}" type="slidenum">
              <a:rPr lang="en-US" smtClean="0"/>
              <a:pPr algn="l">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agnerlawgroup.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066800" y="1600200"/>
            <a:ext cx="8077200" cy="2133600"/>
          </a:xfrm>
        </p:spPr>
        <p:txBody>
          <a:bodyPr/>
          <a:lstStyle/>
          <a:p>
            <a:pPr indent="47336" defTabSz="1577915">
              <a:spcBef>
                <a:spcPts val="1000"/>
              </a:spcBef>
              <a:defRPr sz="4200" b="1">
                <a:solidFill>
                  <a:srgbClr val="941100"/>
                </a:solidFill>
              </a:defRPr>
            </a:pPr>
            <a:r>
              <a:rPr lang="en-US" dirty="0"/>
              <a:t>SECURE 2.0, the Fiduciary Rule,</a:t>
            </a:r>
            <a:br>
              <a:rPr lang="en-US" dirty="0"/>
            </a:br>
            <a:r>
              <a:rPr lang="en-US" dirty="0"/>
              <a:t>New Developments:</a:t>
            </a:r>
            <a:br>
              <a:rPr lang="en-US" dirty="0"/>
            </a:br>
            <a:r>
              <a:rPr lang="en-US" dirty="0"/>
              <a:t>What You Need to Know</a:t>
            </a:r>
          </a:p>
        </p:txBody>
      </p:sp>
      <p:sp>
        <p:nvSpPr>
          <p:cNvPr id="11" name="Subtitle 2"/>
          <p:cNvSpPr txBox="1">
            <a:spLocks/>
          </p:cNvSpPr>
          <p:nvPr/>
        </p:nvSpPr>
        <p:spPr bwMode="auto">
          <a:xfrm>
            <a:off x="1295400" y="3733800"/>
            <a:ext cx="7441442" cy="182880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ctr">
              <a:spcBef>
                <a:spcPts val="0"/>
              </a:spcBef>
              <a:buNone/>
              <a:defRPr sz="2400" baseline="0">
                <a:solidFill>
                  <a:srgbClr val="4F597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ctr" defTabSz="914400" rtl="0" eaLnBrk="1" fontAlgn="base" latinLnBrk="0" hangingPunct="1">
              <a:lnSpc>
                <a:spcPct val="100000"/>
              </a:lnSpc>
              <a:spcBef>
                <a:spcPts val="0"/>
              </a:spcBef>
              <a:spcAft>
                <a:spcPct val="0"/>
              </a:spcAft>
              <a:buClrTx/>
              <a:buSzTx/>
              <a:buFont typeface="Arial" charset="0"/>
              <a:buNone/>
              <a:tabLst/>
              <a:defRPr/>
            </a:pPr>
            <a:endParaRPr kumimoji="0" lang="en-US" sz="2400" b="0" i="0" u="none" strike="noStrike" kern="1200" cap="none" spc="0" normalizeH="0" baseline="0" noProof="0" dirty="0">
              <a:ln>
                <a:noFill/>
              </a:ln>
              <a:solidFill>
                <a:srgbClr val="4F597A"/>
              </a:solidFill>
              <a:effectLst/>
              <a:uLnTx/>
              <a:uFillTx/>
              <a:latin typeface="+mn-lt"/>
              <a:ea typeface="+mn-ea"/>
              <a:cs typeface="+mn-cs"/>
            </a:endParaRP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endParaRPr lang="en-US" dirty="0">
              <a:latin typeface="+mn-lt"/>
              <a:cs typeface="+mn-cs"/>
            </a:endParaRP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endParaRPr kumimoji="0" lang="en-US" sz="2400" b="0" i="0" u="none" strike="noStrike" kern="1200" cap="none" spc="0" normalizeH="0" baseline="0" noProof="0" dirty="0">
              <a:ln>
                <a:noFill/>
              </a:ln>
              <a:solidFill>
                <a:srgbClr val="4F597A"/>
              </a:solidFill>
              <a:effectLst/>
              <a:uLnTx/>
              <a:uFillTx/>
              <a:latin typeface="+mn-lt"/>
              <a:ea typeface="+mn-ea"/>
              <a:cs typeface="+mn-cs"/>
            </a:endParaRP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r>
              <a:rPr lang="en-US" sz="2000" noProof="0" dirty="0">
                <a:solidFill>
                  <a:schemeClr val="bg1">
                    <a:lumMod val="65000"/>
                  </a:schemeClr>
                </a:solidFill>
                <a:latin typeface="+mn-lt"/>
                <a:cs typeface="+mn-cs"/>
              </a:rPr>
              <a:t>Presented by</a:t>
            </a: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r>
              <a:rPr kumimoji="0" lang="en-US" sz="2000" b="0" i="0" u="none" strike="noStrike" kern="1200" cap="none" spc="0" normalizeH="0" noProof="0" dirty="0">
                <a:ln>
                  <a:noFill/>
                </a:ln>
                <a:solidFill>
                  <a:schemeClr val="bg1">
                    <a:lumMod val="65000"/>
                  </a:schemeClr>
                </a:solidFill>
                <a:effectLst/>
                <a:uLnTx/>
                <a:uFillTx/>
                <a:latin typeface="+mn-lt"/>
                <a:cs typeface="+mn-cs"/>
              </a:rPr>
              <a:t>Marcia Wagner, Esq.</a:t>
            </a: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r>
              <a:rPr kumimoji="0" lang="en-US" sz="2000" b="0" i="0" u="none" strike="noStrike" kern="1200" cap="none" spc="0" normalizeH="0" noProof="0" dirty="0">
                <a:ln>
                  <a:noFill/>
                </a:ln>
                <a:solidFill>
                  <a:schemeClr val="bg1">
                    <a:lumMod val="65000"/>
                  </a:schemeClr>
                </a:solidFill>
                <a:effectLst/>
                <a:uLnTx/>
                <a:uFillTx/>
                <a:latin typeface="+mn-lt"/>
                <a:cs typeface="+mn-cs"/>
              </a:rPr>
              <a:t>The Wagner Law Group</a:t>
            </a: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r>
              <a:rPr lang="en-US" sz="2000" dirty="0">
                <a:solidFill>
                  <a:schemeClr val="bg1">
                    <a:lumMod val="65000"/>
                  </a:schemeClr>
                </a:solidFill>
                <a:latin typeface="+mn-lt"/>
                <a:cs typeface="+mn-cs"/>
              </a:rPr>
              <a:t>125 High Street, Oliver Street Tower, 5</a:t>
            </a:r>
            <a:r>
              <a:rPr lang="en-US" sz="2000" baseline="30000" dirty="0">
                <a:solidFill>
                  <a:schemeClr val="bg1">
                    <a:lumMod val="65000"/>
                  </a:schemeClr>
                </a:solidFill>
                <a:latin typeface="+mn-lt"/>
                <a:cs typeface="+mn-cs"/>
              </a:rPr>
              <a:t>th</a:t>
            </a:r>
            <a:r>
              <a:rPr lang="en-US" sz="2000" dirty="0">
                <a:solidFill>
                  <a:schemeClr val="bg1">
                    <a:lumMod val="65000"/>
                  </a:schemeClr>
                </a:solidFill>
                <a:latin typeface="+mn-lt"/>
                <a:cs typeface="+mn-cs"/>
              </a:rPr>
              <a:t> Floor</a:t>
            </a: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r>
              <a:rPr kumimoji="0" lang="en-US" sz="2000" b="0" i="0" u="none" strike="noStrike" kern="1200" cap="none" spc="0" normalizeH="0" noProof="0" dirty="0">
                <a:ln>
                  <a:noFill/>
                </a:ln>
                <a:solidFill>
                  <a:schemeClr val="bg1">
                    <a:lumMod val="65000"/>
                  </a:schemeClr>
                </a:solidFill>
                <a:effectLst/>
                <a:uLnTx/>
                <a:uFillTx/>
                <a:latin typeface="+mn-lt"/>
                <a:cs typeface="+mn-cs"/>
              </a:rPr>
              <a:t>Boston, MA 02110</a:t>
            </a:r>
          </a:p>
          <a:p>
            <a:pPr marL="0" marR="0" lvl="0" indent="0" algn="ctr" defTabSz="914400" rtl="0" eaLnBrk="1" fontAlgn="base" latinLnBrk="0" hangingPunct="1">
              <a:lnSpc>
                <a:spcPct val="100000"/>
              </a:lnSpc>
              <a:spcBef>
                <a:spcPts val="0"/>
              </a:spcBef>
              <a:spcAft>
                <a:spcPct val="0"/>
              </a:spcAft>
              <a:buClrTx/>
              <a:buSzTx/>
              <a:buFont typeface="Arial" charset="0"/>
              <a:buNone/>
              <a:tabLst/>
              <a:defRPr/>
            </a:pPr>
            <a:r>
              <a:rPr lang="en-US" sz="2000" dirty="0">
                <a:solidFill>
                  <a:schemeClr val="bg1">
                    <a:lumMod val="65000"/>
                  </a:schemeClr>
                </a:solidFill>
                <a:latin typeface="+mn-lt"/>
                <a:cs typeface="+mn-cs"/>
              </a:rPr>
              <a:t>617.357.5200 / </a:t>
            </a:r>
            <a:r>
              <a:rPr lang="en-US" sz="2000" dirty="0">
                <a:solidFill>
                  <a:schemeClr val="bg1">
                    <a:lumMod val="65000"/>
                  </a:schemeClr>
                </a:solidFill>
                <a:latin typeface="+mn-lt"/>
                <a:cs typeface="+mn-cs"/>
                <a:hlinkClick r:id="rId3"/>
              </a:rPr>
              <a:t>www.wagnerlawgroup.com</a:t>
            </a:r>
            <a:r>
              <a:rPr lang="en-US" sz="2000" dirty="0">
                <a:solidFill>
                  <a:schemeClr val="bg1">
                    <a:lumMod val="65000"/>
                  </a:schemeClr>
                </a:solidFill>
                <a:latin typeface="+mn-lt"/>
                <a:cs typeface="+mn-cs"/>
              </a:rPr>
              <a:t> </a:t>
            </a:r>
            <a:endParaRPr kumimoji="0" lang="en-US" sz="2000" b="0" i="0" u="none" strike="noStrike" kern="1200" cap="none" spc="0" normalizeH="0" noProof="0" dirty="0">
              <a:ln>
                <a:noFill/>
              </a:ln>
              <a:solidFill>
                <a:schemeClr val="bg1">
                  <a:lumMod val="65000"/>
                </a:schemeClr>
              </a:solidFill>
              <a:effectLst/>
              <a:uLnTx/>
              <a:uFillTx/>
              <a:latin typeface="+mn-lt"/>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CA2A4-09B7-42B1-A556-6E7A80605B41}"/>
              </a:ext>
            </a:extLst>
          </p:cNvPr>
          <p:cNvSpPr>
            <a:spLocks noGrp="1"/>
          </p:cNvSpPr>
          <p:nvPr>
            <p:ph type="title"/>
          </p:nvPr>
        </p:nvSpPr>
        <p:spPr/>
        <p:txBody>
          <a:bodyPr>
            <a:normAutofit/>
          </a:bodyPr>
          <a:lstStyle/>
          <a:p>
            <a:pPr algn="ctr"/>
            <a:r>
              <a:rPr lang="en-US" sz="3200" dirty="0">
                <a:effectLst/>
                <a:ea typeface="Calibri" panose="020F0502020204030204" pitchFamily="34" charset="0"/>
              </a:rPr>
              <a:t>Option to Treat Employer </a:t>
            </a:r>
            <a:br>
              <a:rPr lang="en-US" sz="3200" dirty="0">
                <a:effectLst/>
                <a:ea typeface="Calibri" panose="020F0502020204030204" pitchFamily="34" charset="0"/>
              </a:rPr>
            </a:br>
            <a:r>
              <a:rPr lang="en-US" sz="3200" dirty="0">
                <a:effectLst/>
                <a:ea typeface="Calibri" panose="020F0502020204030204" pitchFamily="34" charset="0"/>
              </a:rPr>
              <a:t>Contributions as Roth Contributions</a:t>
            </a:r>
            <a:endParaRPr lang="en-US" sz="3200" dirty="0"/>
          </a:p>
        </p:txBody>
      </p:sp>
      <p:sp>
        <p:nvSpPr>
          <p:cNvPr id="3" name="Content Placeholder 2">
            <a:extLst>
              <a:ext uri="{FF2B5EF4-FFF2-40B4-BE49-F238E27FC236}">
                <a16:creationId xmlns:a16="http://schemas.microsoft.com/office/drawing/2014/main" id="{BFB3D599-3FED-4BDE-9414-2F9EBC18EE9F}"/>
              </a:ext>
            </a:extLst>
          </p:cNvPr>
          <p:cNvSpPr>
            <a:spLocks noGrp="1"/>
          </p:cNvSpPr>
          <p:nvPr>
            <p:ph idx="1"/>
          </p:nvPr>
        </p:nvSpPr>
        <p:spPr/>
        <p:txBody>
          <a:bodyPr/>
          <a:lstStyle/>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Per participant election</a:t>
            </a:r>
          </a:p>
          <a:p>
            <a:pPr marL="0" marR="0" indent="0">
              <a:spcBef>
                <a:spcPts val="0"/>
              </a:spcBef>
              <a:spcAft>
                <a:spcPts val="0"/>
              </a:spcAft>
              <a:buNone/>
            </a:pPr>
            <a:endParaRPr lang="en-US" sz="1800" dirty="0">
              <a:effectLst/>
              <a:ea typeface="Calibri" panose="020F0502020204030204" pitchFamily="34" charset="0"/>
              <a:cs typeface="Times New Roman" panose="02020603050405020304" pitchFamily="18" charset="0"/>
            </a:endParaRPr>
          </a:p>
          <a:p>
            <a:pPr marL="684213" lvl="1" indent="-342900">
              <a:spcBef>
                <a:spcPts val="0"/>
              </a:spcBef>
              <a:spcAft>
                <a:spcPts val="0"/>
              </a:spcAft>
            </a:pPr>
            <a:r>
              <a:rPr lang="en-US" sz="2200" dirty="0">
                <a:effectLst/>
                <a:ea typeface="Calibri" panose="020F0502020204030204" pitchFamily="34" charset="0"/>
                <a:cs typeface="Times New Roman" panose="02020603050405020304" pitchFamily="18" charset="0"/>
              </a:rPr>
              <a:t>Plan cannot compel employee to receive Roth employer contributions</a:t>
            </a:r>
          </a:p>
          <a:p>
            <a:pPr marL="684213" lvl="1" indent="-342900">
              <a:spcBef>
                <a:spcPts val="0"/>
              </a:spcBef>
              <a:spcAft>
                <a:spcPts val="0"/>
              </a:spcAft>
            </a:pPr>
            <a:r>
              <a:rPr lang="en-US" sz="2200" dirty="0">
                <a:effectLst/>
                <a:ea typeface="Calibri" panose="020F0502020204030204" pitchFamily="34" charset="0"/>
                <a:cs typeface="Times New Roman" panose="02020603050405020304" pitchFamily="18" charset="0"/>
              </a:rPr>
              <a:t>Applicable to safe harbor matching and safe harbor nonelective contributions</a:t>
            </a:r>
          </a:p>
          <a:p>
            <a:pPr marL="684213" lvl="1" indent="-342900">
              <a:spcBef>
                <a:spcPts val="0"/>
              </a:spcBef>
              <a:spcAft>
                <a:spcPts val="0"/>
              </a:spcAft>
            </a:pPr>
            <a:endParaRPr lang="en-US" sz="22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Based on contribution source</a:t>
            </a:r>
          </a:p>
          <a:p>
            <a:pPr marL="0" marR="0" indent="0">
              <a:spcBef>
                <a:spcPts val="0"/>
              </a:spcBef>
              <a:spcAft>
                <a:spcPts val="0"/>
              </a:spcAft>
              <a:buNone/>
            </a:pPr>
            <a:endParaRPr lang="en-US" sz="2200" dirty="0">
              <a:effectLst/>
              <a:ea typeface="Calibri" panose="020F0502020204030204" pitchFamily="34" charset="0"/>
              <a:cs typeface="Times New Roman" panose="02020603050405020304" pitchFamily="18" charset="0"/>
            </a:endParaRPr>
          </a:p>
          <a:p>
            <a:pPr marL="684213" lvl="1" indent="-342900">
              <a:spcBef>
                <a:spcPts val="0"/>
              </a:spcBef>
              <a:spcAft>
                <a:spcPts val="0"/>
              </a:spcAft>
            </a:pPr>
            <a:r>
              <a:rPr lang="en-US" sz="2200" dirty="0">
                <a:effectLst/>
                <a:ea typeface="Calibri" panose="020F0502020204030204" pitchFamily="34" charset="0"/>
                <a:cs typeface="Times New Roman" panose="02020603050405020304" pitchFamily="18" charset="0"/>
              </a:rPr>
              <a:t>Participant could be vested in match but not vested in nonelective, so election would only apply to matching contribution</a:t>
            </a:r>
          </a:p>
        </p:txBody>
      </p:sp>
      <p:sp>
        <p:nvSpPr>
          <p:cNvPr id="4" name="Slide Number Placeholder 3">
            <a:extLst>
              <a:ext uri="{FF2B5EF4-FFF2-40B4-BE49-F238E27FC236}">
                <a16:creationId xmlns:a16="http://schemas.microsoft.com/office/drawing/2014/main" id="{BFA47021-17EA-49BD-BEB0-DC54DD63D8E9}"/>
              </a:ext>
            </a:extLst>
          </p:cNvPr>
          <p:cNvSpPr>
            <a:spLocks noGrp="1"/>
          </p:cNvSpPr>
          <p:nvPr>
            <p:ph type="sldNum" sz="quarter" idx="10"/>
          </p:nvPr>
        </p:nvSpPr>
        <p:spPr/>
        <p:txBody>
          <a:bodyPr/>
          <a:lstStyle/>
          <a:p>
            <a:pPr algn="l">
              <a:defRPr/>
            </a:pPr>
            <a:fld id="{37CB416F-4778-B14D-8243-3F2F72A8F2B3}" type="slidenum">
              <a:rPr lang="en-US" smtClean="0"/>
              <a:pPr algn="l">
                <a:defRPr/>
              </a:pPr>
              <a:t>10</a:t>
            </a:fld>
            <a:endParaRPr lang="en-US" dirty="0"/>
          </a:p>
        </p:txBody>
      </p:sp>
    </p:spTree>
    <p:extLst>
      <p:ext uri="{BB962C8B-B14F-4D97-AF65-F5344CB8AC3E}">
        <p14:creationId xmlns:p14="http://schemas.microsoft.com/office/powerpoint/2010/main" val="471939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5761F-B358-4EB9-BFB5-21B9D7C99B60}"/>
              </a:ext>
            </a:extLst>
          </p:cNvPr>
          <p:cNvSpPr>
            <a:spLocks noGrp="1"/>
          </p:cNvSpPr>
          <p:nvPr>
            <p:ph type="title"/>
          </p:nvPr>
        </p:nvSpPr>
        <p:spPr/>
        <p:txBody>
          <a:bodyPr>
            <a:normAutofit fontScale="90000"/>
          </a:bodyPr>
          <a:lstStyle/>
          <a:p>
            <a:pPr algn="ctr"/>
            <a:r>
              <a:rPr lang="en-US" sz="3600" dirty="0">
                <a:effectLst/>
                <a:ea typeface="Calibri" panose="020F0502020204030204" pitchFamily="34" charset="0"/>
              </a:rPr>
              <a:t>Option to Treat Employer </a:t>
            </a:r>
            <a:br>
              <a:rPr lang="en-US" sz="3600" dirty="0">
                <a:effectLst/>
                <a:ea typeface="Calibri" panose="020F0502020204030204" pitchFamily="34" charset="0"/>
              </a:rPr>
            </a:br>
            <a:r>
              <a:rPr lang="en-US" sz="3600" dirty="0">
                <a:effectLst/>
                <a:ea typeface="Calibri" panose="020F0502020204030204" pitchFamily="34" charset="0"/>
              </a:rPr>
              <a:t>Contributions as Roth Contributions</a:t>
            </a:r>
            <a:endParaRPr lang="en-US" dirty="0"/>
          </a:p>
        </p:txBody>
      </p:sp>
      <p:sp>
        <p:nvSpPr>
          <p:cNvPr id="3" name="Content Placeholder 2">
            <a:extLst>
              <a:ext uri="{FF2B5EF4-FFF2-40B4-BE49-F238E27FC236}">
                <a16:creationId xmlns:a16="http://schemas.microsoft.com/office/drawing/2014/main" id="{6CA1442D-F97E-49A4-93E9-684909AB4161}"/>
              </a:ext>
            </a:extLst>
          </p:cNvPr>
          <p:cNvSpPr>
            <a:spLocks noGrp="1"/>
          </p:cNvSpPr>
          <p:nvPr>
            <p:ph idx="1"/>
          </p:nvPr>
        </p:nvSpPr>
        <p:spPr>
          <a:xfrm>
            <a:off x="1066800" y="1600200"/>
            <a:ext cx="7620000" cy="4343399"/>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No effect on employer if contributions are Roth rather than pre-tax</a:t>
            </a:r>
          </a:p>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Not treated as Roth deferrals</a:t>
            </a:r>
          </a:p>
          <a:p>
            <a:pPr marL="0" marR="0" indent="0">
              <a:spcBef>
                <a:spcPts val="0"/>
              </a:spcBef>
              <a:spcAft>
                <a:spcPts val="0"/>
              </a:spcAft>
              <a:buNone/>
            </a:pPr>
            <a:endParaRPr lang="en-US" sz="1800" dirty="0">
              <a:effectLst/>
              <a:ea typeface="Calibri" panose="020F0502020204030204" pitchFamily="34" charset="0"/>
              <a:cs typeface="Times New Roman" panose="02020603050405020304" pitchFamily="18" charset="0"/>
            </a:endParaRPr>
          </a:p>
          <a:p>
            <a:pPr marL="628650" lvl="1">
              <a:spcBef>
                <a:spcPts val="0"/>
              </a:spcBef>
              <a:spcAft>
                <a:spcPts val="0"/>
              </a:spcAft>
            </a:pPr>
            <a:r>
              <a:rPr lang="en-US" sz="2200" dirty="0">
                <a:effectLst/>
                <a:ea typeface="Calibri" panose="020F0502020204030204" pitchFamily="34" charset="0"/>
                <a:cs typeface="Times New Roman" panose="02020603050405020304" pitchFamily="18" charset="0"/>
              </a:rPr>
              <a:t>New Roth account will need to be established</a:t>
            </a:r>
          </a:p>
          <a:p>
            <a:pPr marL="628650" lvl="1" indent="-287338">
              <a:spcBef>
                <a:spcPts val="0"/>
              </a:spcBef>
              <a:spcAft>
                <a:spcPts val="0"/>
              </a:spcAft>
            </a:pPr>
            <a:r>
              <a:rPr lang="en-US" sz="2200" dirty="0">
                <a:effectLst/>
                <a:ea typeface="Calibri" panose="020F0502020204030204" pitchFamily="34" charset="0"/>
                <a:cs typeface="Times New Roman" panose="02020603050405020304" pitchFamily="18" charset="0"/>
              </a:rPr>
              <a:t>Plan will need to develop procedures, but this is not an in-plan Roth conversion</a:t>
            </a:r>
          </a:p>
          <a:p>
            <a:pPr marL="341312" lvl="1" indent="0">
              <a:spcBef>
                <a:spcPts val="0"/>
              </a:spcBef>
              <a:spcAft>
                <a:spcPts val="0"/>
              </a:spcAft>
              <a:buNone/>
            </a:pPr>
            <a:endParaRPr lang="en-US" sz="2200" dirty="0">
              <a:effectLst/>
              <a:ea typeface="Calibri" panose="020F0502020204030204" pitchFamily="34" charset="0"/>
              <a:cs typeface="Times New Roman" panose="02020603050405020304" pitchFamily="18" charset="0"/>
            </a:endParaRPr>
          </a:p>
          <a:p>
            <a:pPr marR="0">
              <a:spcBef>
                <a:spcPts val="0"/>
              </a:spcBef>
              <a:spcAft>
                <a:spcPts val="0"/>
              </a:spcAft>
            </a:pPr>
            <a:r>
              <a:rPr lang="en-US" sz="2600" dirty="0">
                <a:effectLst/>
                <a:ea typeface="Calibri" panose="020F0502020204030204" pitchFamily="34" charset="0"/>
                <a:cs typeface="Times New Roman" panose="02020603050405020304" pitchFamily="18" charset="0"/>
              </a:rPr>
              <a:t>May be possible to offer election only to participants who have a Roth account</a:t>
            </a:r>
            <a:r>
              <a:rPr lang="en-US" sz="1800" dirty="0">
                <a:effectLst/>
                <a:ea typeface="Calibri" panose="020F0502020204030204" pitchFamily="34" charset="0"/>
                <a:cs typeface="Times New Roman" panose="02020603050405020304" pitchFamily="18" charset="0"/>
              </a:rPr>
              <a:t> </a:t>
            </a:r>
          </a:p>
          <a:p>
            <a:pPr marL="628650" lvl="1" indent="-287338">
              <a:spcBef>
                <a:spcPts val="0"/>
              </a:spcBef>
              <a:spcAft>
                <a:spcPts val="0"/>
              </a:spcAft>
            </a:pPr>
            <a:r>
              <a:rPr lang="en-US" sz="2200" dirty="0">
                <a:effectLst/>
                <a:ea typeface="Calibri" panose="020F0502020204030204" pitchFamily="34" charset="0"/>
                <a:cs typeface="Times New Roman" panose="02020603050405020304" pitchFamily="18" charset="0"/>
              </a:rPr>
              <a:t>Would need to satisfy benefits rights and features nondiscrimination testing</a:t>
            </a:r>
          </a:p>
          <a:p>
            <a:endParaRPr lang="en-US" dirty="0"/>
          </a:p>
        </p:txBody>
      </p:sp>
      <p:sp>
        <p:nvSpPr>
          <p:cNvPr id="4" name="Slide Number Placeholder 3">
            <a:extLst>
              <a:ext uri="{FF2B5EF4-FFF2-40B4-BE49-F238E27FC236}">
                <a16:creationId xmlns:a16="http://schemas.microsoft.com/office/drawing/2014/main" id="{3422C5B4-79B3-436F-99A9-4BFC85F70CC5}"/>
              </a:ext>
            </a:extLst>
          </p:cNvPr>
          <p:cNvSpPr>
            <a:spLocks noGrp="1"/>
          </p:cNvSpPr>
          <p:nvPr>
            <p:ph type="sldNum" sz="quarter" idx="10"/>
          </p:nvPr>
        </p:nvSpPr>
        <p:spPr/>
        <p:txBody>
          <a:bodyPr/>
          <a:lstStyle/>
          <a:p>
            <a:pPr algn="l">
              <a:defRPr/>
            </a:pPr>
            <a:fld id="{37CB416F-4778-B14D-8243-3F2F72A8F2B3}" type="slidenum">
              <a:rPr lang="en-US" smtClean="0"/>
              <a:pPr algn="l">
                <a:defRPr/>
              </a:pPr>
              <a:t>11</a:t>
            </a:fld>
            <a:endParaRPr lang="en-US" dirty="0"/>
          </a:p>
        </p:txBody>
      </p:sp>
    </p:spTree>
    <p:extLst>
      <p:ext uri="{BB962C8B-B14F-4D97-AF65-F5344CB8AC3E}">
        <p14:creationId xmlns:p14="http://schemas.microsoft.com/office/powerpoint/2010/main" val="4010087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28975-8F03-497D-9C38-2C47D0F1EA56}"/>
              </a:ext>
            </a:extLst>
          </p:cNvPr>
          <p:cNvSpPr>
            <a:spLocks noGrp="1"/>
          </p:cNvSpPr>
          <p:nvPr>
            <p:ph type="title"/>
          </p:nvPr>
        </p:nvSpPr>
        <p:spPr/>
        <p:txBody>
          <a:bodyPr>
            <a:normAutofit fontScale="90000"/>
          </a:bodyPr>
          <a:lstStyle/>
          <a:p>
            <a:pPr algn="ctr"/>
            <a:r>
              <a:rPr lang="en-US" dirty="0"/>
              <a:t>Catch-Up Contributions as</a:t>
            </a:r>
            <a:br>
              <a:rPr lang="en-US" dirty="0"/>
            </a:br>
            <a:r>
              <a:rPr lang="en-US" dirty="0"/>
              <a:t>Roth Contributions</a:t>
            </a:r>
          </a:p>
        </p:txBody>
      </p:sp>
      <p:sp>
        <p:nvSpPr>
          <p:cNvPr id="3" name="Content Placeholder 2">
            <a:extLst>
              <a:ext uri="{FF2B5EF4-FFF2-40B4-BE49-F238E27FC236}">
                <a16:creationId xmlns:a16="http://schemas.microsoft.com/office/drawing/2014/main" id="{37A4EADA-9822-46EF-9996-47862FDF52B5}"/>
              </a:ext>
            </a:extLst>
          </p:cNvPr>
          <p:cNvSpPr>
            <a:spLocks noGrp="1"/>
          </p:cNvSpPr>
          <p:nvPr>
            <p:ph idx="1"/>
          </p:nvPr>
        </p:nvSpPr>
        <p:spPr>
          <a:xfrm>
            <a:off x="1066800" y="1600200"/>
            <a:ext cx="7620000" cy="4267199"/>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Employees with over $145,000 in wages from the employer in prior year (indexed) must have catch-up contributions made as Roth contributions </a:t>
            </a:r>
          </a:p>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Effective January 1, 2024</a:t>
            </a:r>
            <a:endParaRPr lang="en-US" sz="1800" dirty="0">
              <a:effectLst/>
              <a:ea typeface="Calibri" panose="020F0502020204030204" pitchFamily="34" charset="0"/>
              <a:cs typeface="Times New Roman" panose="02020603050405020304" pitchFamily="18" charset="0"/>
            </a:endParaRP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Based on individual’s tax year, not plan year  </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Compensation from unrelated employers not taken into account </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A new hire with zero earnings in prior year can make pre-tax catch-up even if compensation exceeds $145,000</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$145,000 limit unrelated to Code’s highly compensated employee dollar amount</a:t>
            </a:r>
          </a:p>
          <a:p>
            <a:pPr marL="854075" lvl="2">
              <a:spcBef>
                <a:spcPts val="0"/>
              </a:spcBef>
              <a:spcAft>
                <a:spcPts val="0"/>
              </a:spcAft>
            </a:pPr>
            <a:r>
              <a:rPr lang="en-US" sz="1800" dirty="0">
                <a:effectLst/>
                <a:ea typeface="Calibri" panose="020F0502020204030204" pitchFamily="34" charset="0"/>
                <a:cs typeface="Times New Roman" panose="02020603050405020304" pitchFamily="18" charset="0"/>
              </a:rPr>
              <a:t>This provision is a revenue raising provision</a:t>
            </a:r>
          </a:p>
          <a:p>
            <a:endParaRPr lang="en-US" dirty="0"/>
          </a:p>
        </p:txBody>
      </p:sp>
      <p:sp>
        <p:nvSpPr>
          <p:cNvPr id="4" name="Slide Number Placeholder 3">
            <a:extLst>
              <a:ext uri="{FF2B5EF4-FFF2-40B4-BE49-F238E27FC236}">
                <a16:creationId xmlns:a16="http://schemas.microsoft.com/office/drawing/2014/main" id="{37B6D0D8-DBBB-4729-8831-C48DDFB0C73F}"/>
              </a:ext>
            </a:extLst>
          </p:cNvPr>
          <p:cNvSpPr>
            <a:spLocks noGrp="1"/>
          </p:cNvSpPr>
          <p:nvPr>
            <p:ph type="sldNum" sz="quarter" idx="10"/>
          </p:nvPr>
        </p:nvSpPr>
        <p:spPr/>
        <p:txBody>
          <a:bodyPr/>
          <a:lstStyle/>
          <a:p>
            <a:pPr algn="l">
              <a:defRPr/>
            </a:pPr>
            <a:fld id="{37CB416F-4778-B14D-8243-3F2F72A8F2B3}" type="slidenum">
              <a:rPr lang="en-US" smtClean="0"/>
              <a:pPr algn="l">
                <a:defRPr/>
              </a:pPr>
              <a:t>12</a:t>
            </a:fld>
            <a:endParaRPr lang="en-US" dirty="0"/>
          </a:p>
        </p:txBody>
      </p:sp>
    </p:spTree>
    <p:extLst>
      <p:ext uri="{BB962C8B-B14F-4D97-AF65-F5344CB8AC3E}">
        <p14:creationId xmlns:p14="http://schemas.microsoft.com/office/powerpoint/2010/main" val="831561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446D3-70FC-47E9-AD13-9127BE35DABE}"/>
              </a:ext>
            </a:extLst>
          </p:cNvPr>
          <p:cNvSpPr>
            <a:spLocks noGrp="1"/>
          </p:cNvSpPr>
          <p:nvPr>
            <p:ph type="title"/>
          </p:nvPr>
        </p:nvSpPr>
        <p:spPr/>
        <p:txBody>
          <a:bodyPr>
            <a:normAutofit fontScale="90000"/>
          </a:bodyPr>
          <a:lstStyle/>
          <a:p>
            <a:pPr algn="ctr"/>
            <a:r>
              <a:rPr lang="en-US" dirty="0"/>
              <a:t>Catch-Up Contributions as</a:t>
            </a:r>
            <a:br>
              <a:rPr lang="en-US" dirty="0"/>
            </a:br>
            <a:r>
              <a:rPr lang="en-US" dirty="0"/>
              <a:t>Roth Contributions</a:t>
            </a:r>
          </a:p>
        </p:txBody>
      </p:sp>
      <p:sp>
        <p:nvSpPr>
          <p:cNvPr id="3" name="Content Placeholder 2">
            <a:extLst>
              <a:ext uri="{FF2B5EF4-FFF2-40B4-BE49-F238E27FC236}">
                <a16:creationId xmlns:a16="http://schemas.microsoft.com/office/drawing/2014/main" id="{E306B92A-B92A-4D01-83BB-FD4FF18FC5D6}"/>
              </a:ext>
            </a:extLst>
          </p:cNvPr>
          <p:cNvSpPr>
            <a:spLocks noGrp="1"/>
          </p:cNvSpPr>
          <p:nvPr>
            <p:ph idx="1"/>
          </p:nvPr>
        </p:nvSpPr>
        <p:spPr>
          <a:xfrm>
            <a:off x="1066800" y="1524000"/>
            <a:ext cx="7620000" cy="4890135"/>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If a plan does not offer Roth contributions, then catch-up contributions would be pre-tax but could only be made by participants earning $145,000 or less in prior year</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Result: Any excess contributions or excess deferrals that could otherwise have been recharacterized as catch-up contributions will need to be refunded </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Plan could require all catch-up contributions to be Roth</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Roth contribution account for catch up contributions only appears permissible</a:t>
            </a:r>
          </a:p>
          <a:p>
            <a:pPr marL="569913" lvl="1" indent="-225425">
              <a:spcBef>
                <a:spcPts val="0"/>
              </a:spcBef>
              <a:spcAft>
                <a:spcPts val="0"/>
              </a:spcAft>
            </a:pPr>
            <a:r>
              <a:rPr lang="en-US" sz="2200" dirty="0">
                <a:effectLst/>
                <a:ea typeface="Calibri" panose="020F0502020204030204" pitchFamily="34" charset="0"/>
                <a:cs typeface="Times New Roman" panose="02020603050405020304" pitchFamily="18" charset="0"/>
              </a:rPr>
              <a:t>Would need to satisfy benefits, rights, and features nondiscrimination testing</a:t>
            </a:r>
          </a:p>
          <a:p>
            <a:endParaRPr lang="en-US" dirty="0"/>
          </a:p>
        </p:txBody>
      </p:sp>
      <p:sp>
        <p:nvSpPr>
          <p:cNvPr id="4" name="Slide Number Placeholder 3">
            <a:extLst>
              <a:ext uri="{FF2B5EF4-FFF2-40B4-BE49-F238E27FC236}">
                <a16:creationId xmlns:a16="http://schemas.microsoft.com/office/drawing/2014/main" id="{2140A1A3-C014-452A-9A32-66828246C656}"/>
              </a:ext>
            </a:extLst>
          </p:cNvPr>
          <p:cNvSpPr>
            <a:spLocks noGrp="1"/>
          </p:cNvSpPr>
          <p:nvPr>
            <p:ph type="sldNum" sz="quarter" idx="10"/>
          </p:nvPr>
        </p:nvSpPr>
        <p:spPr/>
        <p:txBody>
          <a:bodyPr/>
          <a:lstStyle/>
          <a:p>
            <a:pPr algn="l">
              <a:defRPr/>
            </a:pPr>
            <a:fld id="{37CB416F-4778-B14D-8243-3F2F72A8F2B3}" type="slidenum">
              <a:rPr lang="en-US" smtClean="0"/>
              <a:pPr algn="l">
                <a:defRPr/>
              </a:pPr>
              <a:t>13</a:t>
            </a:fld>
            <a:endParaRPr lang="en-US" dirty="0"/>
          </a:p>
        </p:txBody>
      </p:sp>
    </p:spTree>
    <p:extLst>
      <p:ext uri="{BB962C8B-B14F-4D97-AF65-F5344CB8AC3E}">
        <p14:creationId xmlns:p14="http://schemas.microsoft.com/office/powerpoint/2010/main" val="134287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E553B-7BB7-4556-A8D7-B877798E2665}"/>
              </a:ext>
            </a:extLst>
          </p:cNvPr>
          <p:cNvSpPr>
            <a:spLocks noGrp="1"/>
          </p:cNvSpPr>
          <p:nvPr>
            <p:ph type="title"/>
          </p:nvPr>
        </p:nvSpPr>
        <p:spPr/>
        <p:txBody>
          <a:bodyPr/>
          <a:lstStyle/>
          <a:p>
            <a:pPr algn="ctr"/>
            <a:r>
              <a:rPr lang="en-US" dirty="0"/>
              <a:t>Recovery of Overpayments</a:t>
            </a:r>
          </a:p>
        </p:txBody>
      </p:sp>
      <p:sp>
        <p:nvSpPr>
          <p:cNvPr id="3" name="Content Placeholder 2">
            <a:extLst>
              <a:ext uri="{FF2B5EF4-FFF2-40B4-BE49-F238E27FC236}">
                <a16:creationId xmlns:a16="http://schemas.microsoft.com/office/drawing/2014/main" id="{F85DB124-D0EA-468E-A6D7-3CBC6B3D6CC3}"/>
              </a:ext>
            </a:extLst>
          </p:cNvPr>
          <p:cNvSpPr>
            <a:spLocks noGrp="1"/>
          </p:cNvSpPr>
          <p:nvPr>
            <p:ph idx="1"/>
          </p:nvPr>
        </p:nvSpPr>
        <p:spPr/>
        <p:txBody>
          <a:bodyPr/>
          <a:lstStyle/>
          <a:p>
            <a:pPr marL="396875" marR="0">
              <a:spcBef>
                <a:spcPts val="0"/>
              </a:spcBef>
              <a:spcAft>
                <a:spcPts val="0"/>
              </a:spcAft>
            </a:pPr>
            <a:r>
              <a:rPr lang="en-US" sz="2600" dirty="0">
                <a:effectLst/>
                <a:ea typeface="Calibri" panose="020F0502020204030204" pitchFamily="34" charset="0"/>
                <a:cs typeface="Times New Roman" panose="02020603050405020304" pitchFamily="18" charset="0"/>
              </a:rPr>
              <a:t>Immediately effective and applies to both defined benefit and defined contribution plans</a:t>
            </a:r>
          </a:p>
          <a:p>
            <a:pPr marL="396875" marR="0">
              <a:spcBef>
                <a:spcPts val="0"/>
              </a:spcBef>
              <a:spcAft>
                <a:spcPts val="0"/>
              </a:spcAft>
            </a:pPr>
            <a:r>
              <a:rPr lang="en-US" sz="2600" dirty="0">
                <a:effectLst/>
                <a:ea typeface="Calibri" panose="020F0502020204030204" pitchFamily="34" charset="0"/>
                <a:cs typeface="Times New Roman" panose="02020603050405020304" pitchFamily="18" charset="0"/>
              </a:rPr>
              <a:t>Any recovery of overpayments that was in effect prior to the enactment of SECURE  2.0 may continue after December 29, 2022</a:t>
            </a:r>
            <a:endParaRPr lang="en-US" sz="1800" dirty="0">
              <a:effectLst/>
              <a:ea typeface="Calibri" panose="020F0502020204030204" pitchFamily="34" charset="0"/>
              <a:cs typeface="Times New Roman" panose="02020603050405020304" pitchFamily="18" charset="0"/>
            </a:endParaRPr>
          </a:p>
          <a:p>
            <a:pPr marL="688975" lvl="1">
              <a:spcBef>
                <a:spcPts val="0"/>
              </a:spcBef>
              <a:spcAft>
                <a:spcPts val="0"/>
              </a:spcAft>
            </a:pPr>
            <a:r>
              <a:rPr lang="en-US" sz="2200" dirty="0">
                <a:effectLst/>
                <a:ea typeface="Calibri" panose="020F0502020204030204" pitchFamily="34" charset="0"/>
                <a:cs typeface="Times New Roman" panose="02020603050405020304" pitchFamily="18" charset="0"/>
              </a:rPr>
              <a:t>Plan fiduciary may rely upon determinations made prior to December 29, 2022, not to seek recovery of any inadvertent benefit payments</a:t>
            </a:r>
          </a:p>
          <a:p>
            <a:pPr marL="688975" lvl="1">
              <a:spcBef>
                <a:spcPts val="0"/>
              </a:spcBef>
              <a:spcAft>
                <a:spcPts val="0"/>
              </a:spcAft>
            </a:pPr>
            <a:r>
              <a:rPr lang="en-US" sz="2200" dirty="0">
                <a:effectLst/>
                <a:ea typeface="Calibri" panose="020F0502020204030204" pitchFamily="34" charset="0"/>
                <a:cs typeface="Times New Roman" panose="02020603050405020304" pitchFamily="18" charset="0"/>
              </a:rPr>
              <a:t>Plan fiduciary may rely upon a reasonable good faith interpretation of prior guidance regarding the recovery of inadvertent benefit overpayments</a:t>
            </a:r>
          </a:p>
          <a:p>
            <a:endParaRPr lang="en-US" dirty="0"/>
          </a:p>
        </p:txBody>
      </p:sp>
      <p:sp>
        <p:nvSpPr>
          <p:cNvPr id="4" name="Slide Number Placeholder 3">
            <a:extLst>
              <a:ext uri="{FF2B5EF4-FFF2-40B4-BE49-F238E27FC236}">
                <a16:creationId xmlns:a16="http://schemas.microsoft.com/office/drawing/2014/main" id="{B7AA9CE8-360E-494F-B0C1-22BEB51191F5}"/>
              </a:ext>
            </a:extLst>
          </p:cNvPr>
          <p:cNvSpPr>
            <a:spLocks noGrp="1"/>
          </p:cNvSpPr>
          <p:nvPr>
            <p:ph type="sldNum" sz="quarter" idx="10"/>
          </p:nvPr>
        </p:nvSpPr>
        <p:spPr/>
        <p:txBody>
          <a:bodyPr/>
          <a:lstStyle/>
          <a:p>
            <a:pPr algn="l">
              <a:defRPr/>
            </a:pPr>
            <a:fld id="{37CB416F-4778-B14D-8243-3F2F72A8F2B3}" type="slidenum">
              <a:rPr lang="en-US" smtClean="0"/>
              <a:pPr algn="l">
                <a:defRPr/>
              </a:pPr>
              <a:t>14</a:t>
            </a:fld>
            <a:endParaRPr lang="en-US" dirty="0"/>
          </a:p>
        </p:txBody>
      </p:sp>
    </p:spTree>
    <p:extLst>
      <p:ext uri="{BB962C8B-B14F-4D97-AF65-F5344CB8AC3E}">
        <p14:creationId xmlns:p14="http://schemas.microsoft.com/office/powerpoint/2010/main" val="3211300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CD383-3C9D-4D8F-BDAF-41F1FADB117C}"/>
              </a:ext>
            </a:extLst>
          </p:cNvPr>
          <p:cNvSpPr>
            <a:spLocks noGrp="1"/>
          </p:cNvSpPr>
          <p:nvPr>
            <p:ph type="title"/>
          </p:nvPr>
        </p:nvSpPr>
        <p:spPr/>
        <p:txBody>
          <a:bodyPr/>
          <a:lstStyle/>
          <a:p>
            <a:pPr algn="ctr"/>
            <a:r>
              <a:rPr lang="en-US" dirty="0"/>
              <a:t>Recovery of Overpayments</a:t>
            </a:r>
          </a:p>
        </p:txBody>
      </p:sp>
      <p:sp>
        <p:nvSpPr>
          <p:cNvPr id="3" name="Content Placeholder 2">
            <a:extLst>
              <a:ext uri="{FF2B5EF4-FFF2-40B4-BE49-F238E27FC236}">
                <a16:creationId xmlns:a16="http://schemas.microsoft.com/office/drawing/2014/main" id="{F63D2EA9-0E7E-47E7-B41C-28F522C47C6D}"/>
              </a:ext>
            </a:extLst>
          </p:cNvPr>
          <p:cNvSpPr>
            <a:spLocks noGrp="1"/>
          </p:cNvSpPr>
          <p:nvPr>
            <p:ph idx="1"/>
          </p:nvPr>
        </p:nvSpPr>
        <p:spPr>
          <a:xfrm>
            <a:off x="1066800" y="1600200"/>
            <a:ext cx="7620000" cy="4419599"/>
          </a:xfrm>
        </p:spPr>
        <p:txBody>
          <a:bodyPr/>
          <a:lstStyle/>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Applies to inadvertent benefit overpayments</a:t>
            </a:r>
          </a:p>
          <a:p>
            <a:pPr marL="688975" lvl="1">
              <a:spcBef>
                <a:spcPts val="0"/>
              </a:spcBef>
              <a:spcAft>
                <a:spcPts val="0"/>
              </a:spcAft>
            </a:pPr>
            <a:r>
              <a:rPr lang="en-US" sz="2200" dirty="0">
                <a:effectLst/>
                <a:ea typeface="Calibri" panose="020F0502020204030204" pitchFamily="34" charset="0"/>
                <a:cs typeface="Times New Roman" panose="02020603050405020304" pitchFamily="18" charset="0"/>
              </a:rPr>
              <a:t>Participant or beneficiary must bear no responsibility for the overpayment based upon misstatement or misrepresentation </a:t>
            </a:r>
          </a:p>
          <a:p>
            <a:pPr marL="688975" lvl="1">
              <a:spcBef>
                <a:spcPts val="0"/>
              </a:spcBef>
              <a:spcAft>
                <a:spcPts val="0"/>
              </a:spcAft>
            </a:pPr>
            <a:r>
              <a:rPr lang="en-US" sz="2200" dirty="0">
                <a:effectLst/>
                <a:ea typeface="Calibri" panose="020F0502020204030204" pitchFamily="34" charset="0"/>
                <a:cs typeface="Times New Roman" panose="02020603050405020304" pitchFamily="18" charset="0"/>
              </a:rPr>
              <a:t>Overpayments are not inadvertent if participant or beneficiary knew that payments were materially in excess of those due under the plan</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SECURE 2.0 provides relief under both the Code and ERISA</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Pre-SECURE 2.0 position of IRS was a tax qualification requirement to attempt to recoup accidental overpayments</a:t>
            </a:r>
          </a:p>
        </p:txBody>
      </p:sp>
      <p:sp>
        <p:nvSpPr>
          <p:cNvPr id="4" name="Slide Number Placeholder 3">
            <a:extLst>
              <a:ext uri="{FF2B5EF4-FFF2-40B4-BE49-F238E27FC236}">
                <a16:creationId xmlns:a16="http://schemas.microsoft.com/office/drawing/2014/main" id="{827C74C2-04B3-4410-90A3-51B37BE6017C}"/>
              </a:ext>
            </a:extLst>
          </p:cNvPr>
          <p:cNvSpPr>
            <a:spLocks noGrp="1"/>
          </p:cNvSpPr>
          <p:nvPr>
            <p:ph type="sldNum" sz="quarter" idx="10"/>
          </p:nvPr>
        </p:nvSpPr>
        <p:spPr/>
        <p:txBody>
          <a:bodyPr/>
          <a:lstStyle/>
          <a:p>
            <a:pPr algn="l">
              <a:defRPr/>
            </a:pPr>
            <a:fld id="{37CB416F-4778-B14D-8243-3F2F72A8F2B3}" type="slidenum">
              <a:rPr lang="en-US" smtClean="0"/>
              <a:pPr algn="l">
                <a:defRPr/>
              </a:pPr>
              <a:t>15</a:t>
            </a:fld>
            <a:endParaRPr lang="en-US" dirty="0"/>
          </a:p>
        </p:txBody>
      </p:sp>
    </p:spTree>
    <p:extLst>
      <p:ext uri="{BB962C8B-B14F-4D97-AF65-F5344CB8AC3E}">
        <p14:creationId xmlns:p14="http://schemas.microsoft.com/office/powerpoint/2010/main" val="1205860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B49CA-96BA-42C2-88D8-A0F7E627FFB6}"/>
              </a:ext>
            </a:extLst>
          </p:cNvPr>
          <p:cNvSpPr>
            <a:spLocks noGrp="1"/>
          </p:cNvSpPr>
          <p:nvPr>
            <p:ph type="title"/>
          </p:nvPr>
        </p:nvSpPr>
        <p:spPr/>
        <p:txBody>
          <a:bodyPr/>
          <a:lstStyle/>
          <a:p>
            <a:pPr algn="ctr"/>
            <a:r>
              <a:rPr lang="en-US" dirty="0"/>
              <a:t>Recovery of Overpayments</a:t>
            </a:r>
          </a:p>
        </p:txBody>
      </p:sp>
      <p:sp>
        <p:nvSpPr>
          <p:cNvPr id="3" name="Content Placeholder 2">
            <a:extLst>
              <a:ext uri="{FF2B5EF4-FFF2-40B4-BE49-F238E27FC236}">
                <a16:creationId xmlns:a16="http://schemas.microsoft.com/office/drawing/2014/main" id="{9ED848AB-AA2F-455A-8605-A9875A12F71E}"/>
              </a:ext>
            </a:extLst>
          </p:cNvPr>
          <p:cNvSpPr>
            <a:spLocks noGrp="1"/>
          </p:cNvSpPr>
          <p:nvPr>
            <p:ph idx="1"/>
          </p:nvPr>
        </p:nvSpPr>
        <p:spPr/>
        <p:txBody>
          <a:bodyPr/>
          <a:lstStyle/>
          <a:p>
            <a:pPr marL="688975" lvl="1">
              <a:spcBef>
                <a:spcPts val="0"/>
              </a:spcBef>
              <a:spcAft>
                <a:spcPts val="0"/>
              </a:spcAft>
            </a:pPr>
            <a:r>
              <a:rPr lang="en-US" sz="2200" dirty="0">
                <a:effectLst/>
                <a:ea typeface="Calibri" panose="020F0502020204030204" pitchFamily="34" charset="0"/>
                <a:cs typeface="Times New Roman" panose="02020603050405020304" pitchFamily="18" charset="0"/>
              </a:rPr>
              <a:t>Plan will not lose its tax-qualified status if it fails to recover any inadvertent benefit overpayment or amends plan to increase past benefits or decrease future payments to affected participants and beneficiaries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Must still comply with Code Sections 415 and 401(a)(17) </a:t>
            </a:r>
          </a:p>
          <a:p>
            <a:pPr marL="688975" lvl="1">
              <a:spcBef>
                <a:spcPts val="0"/>
              </a:spcBef>
              <a:spcAft>
                <a:spcPts val="0"/>
              </a:spcAft>
            </a:pPr>
            <a:r>
              <a:rPr lang="en-US" sz="2200" dirty="0">
                <a:effectLst/>
                <a:ea typeface="Calibri" panose="020F0502020204030204" pitchFamily="34" charset="0"/>
                <a:cs typeface="Times New Roman" panose="02020603050405020304" pitchFamily="18" charset="0"/>
              </a:rPr>
              <a:t>IRS authorized to provide guidance on how these limits are enforced in connection with recoupment of benefit payments </a:t>
            </a:r>
          </a:p>
          <a:p>
            <a:endParaRPr lang="en-US" dirty="0"/>
          </a:p>
        </p:txBody>
      </p:sp>
      <p:sp>
        <p:nvSpPr>
          <p:cNvPr id="4" name="Slide Number Placeholder 3">
            <a:extLst>
              <a:ext uri="{FF2B5EF4-FFF2-40B4-BE49-F238E27FC236}">
                <a16:creationId xmlns:a16="http://schemas.microsoft.com/office/drawing/2014/main" id="{C9CE66BF-72E2-45B7-9216-E547837BB13A}"/>
              </a:ext>
            </a:extLst>
          </p:cNvPr>
          <p:cNvSpPr>
            <a:spLocks noGrp="1"/>
          </p:cNvSpPr>
          <p:nvPr>
            <p:ph type="sldNum" sz="quarter" idx="10"/>
          </p:nvPr>
        </p:nvSpPr>
        <p:spPr/>
        <p:txBody>
          <a:bodyPr/>
          <a:lstStyle/>
          <a:p>
            <a:pPr algn="l">
              <a:defRPr/>
            </a:pPr>
            <a:fld id="{37CB416F-4778-B14D-8243-3F2F72A8F2B3}" type="slidenum">
              <a:rPr lang="en-US" smtClean="0"/>
              <a:pPr algn="l">
                <a:defRPr/>
              </a:pPr>
              <a:t>16</a:t>
            </a:fld>
            <a:endParaRPr lang="en-US" dirty="0"/>
          </a:p>
        </p:txBody>
      </p:sp>
    </p:spTree>
    <p:extLst>
      <p:ext uri="{BB962C8B-B14F-4D97-AF65-F5344CB8AC3E}">
        <p14:creationId xmlns:p14="http://schemas.microsoft.com/office/powerpoint/2010/main" val="1971220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15D61-5E48-4793-BCD8-DC712BAD30EC}"/>
              </a:ext>
            </a:extLst>
          </p:cNvPr>
          <p:cNvSpPr>
            <a:spLocks noGrp="1"/>
          </p:cNvSpPr>
          <p:nvPr>
            <p:ph type="title"/>
          </p:nvPr>
        </p:nvSpPr>
        <p:spPr/>
        <p:txBody>
          <a:bodyPr/>
          <a:lstStyle/>
          <a:p>
            <a:pPr algn="ctr"/>
            <a:r>
              <a:rPr lang="en-US" dirty="0"/>
              <a:t>Recovery of Overpayments</a:t>
            </a:r>
          </a:p>
        </p:txBody>
      </p:sp>
      <p:sp>
        <p:nvSpPr>
          <p:cNvPr id="3" name="Content Placeholder 2">
            <a:extLst>
              <a:ext uri="{FF2B5EF4-FFF2-40B4-BE49-F238E27FC236}">
                <a16:creationId xmlns:a16="http://schemas.microsoft.com/office/drawing/2014/main" id="{D2C7772E-9D8B-4169-9EF2-F0BEC6BAC11A}"/>
              </a:ext>
            </a:extLst>
          </p:cNvPr>
          <p:cNvSpPr>
            <a:spLocks noGrp="1"/>
          </p:cNvSpPr>
          <p:nvPr>
            <p:ph idx="1"/>
          </p:nvPr>
        </p:nvSpPr>
        <p:spPr>
          <a:xfrm>
            <a:off x="1066800" y="1447800"/>
            <a:ext cx="7620000" cy="4724400"/>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SECURE 2.0 amends Code to treat as a permissible rollover distribution any inadvertent benefit payment made to an eligible retirement plan, provided the payment otherwise satisfied the rollover rules </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Treats as an eligible rollover distribution the return of any overpayments to the plan from the rolled over amounts </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A failure to recoup inadvertent overpayments may not adversely affect the ability of the defined benefit plan to pay benefits due to other plan participants and beneficiaries, or provide relief from satisfying the plan’s minimum funding requirements </a:t>
            </a:r>
          </a:p>
        </p:txBody>
      </p:sp>
      <p:sp>
        <p:nvSpPr>
          <p:cNvPr id="4" name="Slide Number Placeholder 3">
            <a:extLst>
              <a:ext uri="{FF2B5EF4-FFF2-40B4-BE49-F238E27FC236}">
                <a16:creationId xmlns:a16="http://schemas.microsoft.com/office/drawing/2014/main" id="{B18DE984-5320-4E3F-A07B-4A799F067199}"/>
              </a:ext>
            </a:extLst>
          </p:cNvPr>
          <p:cNvSpPr>
            <a:spLocks noGrp="1"/>
          </p:cNvSpPr>
          <p:nvPr>
            <p:ph type="sldNum" sz="quarter" idx="10"/>
          </p:nvPr>
        </p:nvSpPr>
        <p:spPr/>
        <p:txBody>
          <a:bodyPr/>
          <a:lstStyle/>
          <a:p>
            <a:pPr algn="l">
              <a:defRPr/>
            </a:pPr>
            <a:fld id="{37CB416F-4778-B14D-8243-3F2F72A8F2B3}" type="slidenum">
              <a:rPr lang="en-US" smtClean="0"/>
              <a:pPr algn="l">
                <a:defRPr/>
              </a:pPr>
              <a:t>17</a:t>
            </a:fld>
            <a:endParaRPr lang="en-US" dirty="0"/>
          </a:p>
        </p:txBody>
      </p:sp>
    </p:spTree>
    <p:extLst>
      <p:ext uri="{BB962C8B-B14F-4D97-AF65-F5344CB8AC3E}">
        <p14:creationId xmlns:p14="http://schemas.microsoft.com/office/powerpoint/2010/main" val="3983102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6A83-098A-456F-B3D4-A8C34D550558}"/>
              </a:ext>
            </a:extLst>
          </p:cNvPr>
          <p:cNvSpPr>
            <a:spLocks noGrp="1"/>
          </p:cNvSpPr>
          <p:nvPr>
            <p:ph type="title"/>
          </p:nvPr>
        </p:nvSpPr>
        <p:spPr/>
        <p:txBody>
          <a:bodyPr/>
          <a:lstStyle/>
          <a:p>
            <a:pPr algn="ctr"/>
            <a:r>
              <a:rPr lang="en-US" dirty="0"/>
              <a:t>Recovery of Overpayments</a:t>
            </a:r>
          </a:p>
        </p:txBody>
      </p:sp>
      <p:sp>
        <p:nvSpPr>
          <p:cNvPr id="3" name="Content Placeholder 2">
            <a:extLst>
              <a:ext uri="{FF2B5EF4-FFF2-40B4-BE49-F238E27FC236}">
                <a16:creationId xmlns:a16="http://schemas.microsoft.com/office/drawing/2014/main" id="{43F6AF08-2B83-4747-A2ED-A3ABA6CAED6B}"/>
              </a:ext>
            </a:extLst>
          </p:cNvPr>
          <p:cNvSpPr>
            <a:spLocks noGrp="1"/>
          </p:cNvSpPr>
          <p:nvPr>
            <p:ph idx="1"/>
          </p:nvPr>
        </p:nvSpPr>
        <p:spPr/>
        <p:txBody>
          <a:bodyPr/>
          <a:lstStyle/>
          <a:p>
            <a:r>
              <a:rPr lang="en-US" sz="2600" dirty="0">
                <a:effectLst/>
                <a:ea typeface="Calibri" panose="020F0502020204030204" pitchFamily="34" charset="0"/>
                <a:cs typeface="Times New Roman" panose="02020603050405020304" pitchFamily="18" charset="0"/>
              </a:rPr>
              <a:t>SECURE 2.0 does not relieve a plan fiduciary from recovering amounts necessary to restore an impermissible forfeiture from a participant’s or beneficiary’s account under an individual account plan</a:t>
            </a:r>
          </a:p>
          <a:p>
            <a:pPr marL="0" indent="0">
              <a:buNone/>
            </a:pPr>
            <a:endParaRPr lang="en-US" sz="2600" dirty="0">
              <a:effectLst/>
              <a:ea typeface="Calibri" panose="020F0502020204030204" pitchFamily="34" charset="0"/>
              <a:cs typeface="Times New Roman" panose="02020603050405020304" pitchFamily="18" charset="0"/>
            </a:endParaRPr>
          </a:p>
          <a:p>
            <a:pPr marR="0">
              <a:spcBef>
                <a:spcPts val="0"/>
              </a:spcBef>
              <a:spcAft>
                <a:spcPts val="0"/>
              </a:spcAft>
            </a:pPr>
            <a:r>
              <a:rPr lang="en-US" sz="2600" dirty="0">
                <a:effectLst/>
                <a:ea typeface="Calibri" panose="020F0502020204030204" pitchFamily="34" charset="0"/>
                <a:cs typeface="Times New Roman" panose="02020603050405020304" pitchFamily="18" charset="0"/>
              </a:rPr>
              <a:t>If a plan has established prudent procedures to prevent or minimize overpayments and plan fiduciary followed those procedures, an inadvertent overpayment is not a breach of fiduciary duty</a:t>
            </a:r>
          </a:p>
        </p:txBody>
      </p:sp>
      <p:sp>
        <p:nvSpPr>
          <p:cNvPr id="4" name="Slide Number Placeholder 3">
            <a:extLst>
              <a:ext uri="{FF2B5EF4-FFF2-40B4-BE49-F238E27FC236}">
                <a16:creationId xmlns:a16="http://schemas.microsoft.com/office/drawing/2014/main" id="{CF89AAA4-00B0-4D9A-9FAD-256FF974146F}"/>
              </a:ext>
            </a:extLst>
          </p:cNvPr>
          <p:cNvSpPr>
            <a:spLocks noGrp="1"/>
          </p:cNvSpPr>
          <p:nvPr>
            <p:ph type="sldNum" sz="quarter" idx="10"/>
          </p:nvPr>
        </p:nvSpPr>
        <p:spPr/>
        <p:txBody>
          <a:bodyPr/>
          <a:lstStyle/>
          <a:p>
            <a:pPr algn="l">
              <a:defRPr/>
            </a:pPr>
            <a:fld id="{37CB416F-4778-B14D-8243-3F2F72A8F2B3}" type="slidenum">
              <a:rPr lang="en-US" smtClean="0"/>
              <a:pPr algn="l">
                <a:defRPr/>
              </a:pPr>
              <a:t>18</a:t>
            </a:fld>
            <a:endParaRPr lang="en-US" dirty="0"/>
          </a:p>
        </p:txBody>
      </p:sp>
    </p:spTree>
    <p:extLst>
      <p:ext uri="{BB962C8B-B14F-4D97-AF65-F5344CB8AC3E}">
        <p14:creationId xmlns:p14="http://schemas.microsoft.com/office/powerpoint/2010/main" val="1711651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BCB43-3D45-43D3-8C9F-0CC73990FCE0}"/>
              </a:ext>
            </a:extLst>
          </p:cNvPr>
          <p:cNvSpPr>
            <a:spLocks noGrp="1"/>
          </p:cNvSpPr>
          <p:nvPr>
            <p:ph type="title"/>
          </p:nvPr>
        </p:nvSpPr>
        <p:spPr/>
        <p:txBody>
          <a:bodyPr/>
          <a:lstStyle/>
          <a:p>
            <a:pPr algn="ctr"/>
            <a:r>
              <a:rPr lang="en-US" dirty="0"/>
              <a:t>Recovery of Overpayments</a:t>
            </a:r>
          </a:p>
        </p:txBody>
      </p:sp>
      <p:sp>
        <p:nvSpPr>
          <p:cNvPr id="3" name="Content Placeholder 2">
            <a:extLst>
              <a:ext uri="{FF2B5EF4-FFF2-40B4-BE49-F238E27FC236}">
                <a16:creationId xmlns:a16="http://schemas.microsoft.com/office/drawing/2014/main" id="{40EDAF74-5672-4C21-8C14-F4F532A241D1}"/>
              </a:ext>
            </a:extLst>
          </p:cNvPr>
          <p:cNvSpPr>
            <a:spLocks noGrp="1"/>
          </p:cNvSpPr>
          <p:nvPr>
            <p:ph idx="1"/>
          </p:nvPr>
        </p:nvSpPr>
        <p:spPr>
          <a:xfrm>
            <a:off x="1066800" y="1600200"/>
            <a:ext cx="7620000" cy="4724399"/>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A responsible plan fiduciary has discretion to determine whether or not to seek overpayment from (</a:t>
            </a:r>
            <a:r>
              <a:rPr lang="en-US" sz="2600" dirty="0" err="1">
                <a:effectLst/>
                <a:ea typeface="Calibri" panose="020F0502020204030204" pitchFamily="34" charset="0"/>
                <a:cs typeface="Times New Roman" panose="02020603050405020304" pitchFamily="18" charset="0"/>
              </a:rPr>
              <a:t>i</a:t>
            </a:r>
            <a:r>
              <a:rPr lang="en-US" sz="2600" dirty="0">
                <a:effectLst/>
                <a:ea typeface="Calibri" panose="020F0502020204030204" pitchFamily="34" charset="0"/>
                <a:cs typeface="Times New Roman" panose="02020603050405020304" pitchFamily="18" charset="0"/>
              </a:rPr>
              <a:t>) any plan participant or beneficiary; (ii) the plan sponsor or contributing employer: or (iii) any fiduciary of the plan (other than a fiduciary whose breach of its duties resulted in the overpayment)</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SECURE 2.0 also imposed a number of limitations on a fiduciary’s ability to seek recoupment of benefit payments from participants and beneficiaries</a:t>
            </a:r>
          </a:p>
          <a:p>
            <a:pPr marR="0">
              <a:spcBef>
                <a:spcPts val="0"/>
              </a:spcBef>
              <a:spcAft>
                <a:spcPts val="0"/>
              </a:spcAft>
            </a:pPr>
            <a:endParaRPr lang="en-US" sz="26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655DDF7-BB3C-43FA-A25B-B09013E7D02C}"/>
              </a:ext>
            </a:extLst>
          </p:cNvPr>
          <p:cNvSpPr>
            <a:spLocks noGrp="1"/>
          </p:cNvSpPr>
          <p:nvPr>
            <p:ph type="sldNum" sz="quarter" idx="10"/>
          </p:nvPr>
        </p:nvSpPr>
        <p:spPr/>
        <p:txBody>
          <a:bodyPr/>
          <a:lstStyle/>
          <a:p>
            <a:pPr algn="l">
              <a:defRPr/>
            </a:pPr>
            <a:fld id="{37CB416F-4778-B14D-8243-3F2F72A8F2B3}" type="slidenum">
              <a:rPr lang="en-US" smtClean="0"/>
              <a:pPr algn="l">
                <a:defRPr/>
              </a:pPr>
              <a:t>19</a:t>
            </a:fld>
            <a:endParaRPr lang="en-US" dirty="0"/>
          </a:p>
        </p:txBody>
      </p:sp>
    </p:spTree>
    <p:extLst>
      <p:ext uri="{BB962C8B-B14F-4D97-AF65-F5344CB8AC3E}">
        <p14:creationId xmlns:p14="http://schemas.microsoft.com/office/powerpoint/2010/main" val="3568761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a:t>
            </a:r>
          </a:p>
        </p:txBody>
      </p:sp>
      <p:sp>
        <p:nvSpPr>
          <p:cNvPr id="3" name="Content Placeholder 2"/>
          <p:cNvSpPr>
            <a:spLocks noGrp="1"/>
          </p:cNvSpPr>
          <p:nvPr>
            <p:ph idx="1"/>
          </p:nvPr>
        </p:nvSpPr>
        <p:spPr/>
        <p:txBody>
          <a:bodyPr/>
          <a:lstStyle/>
          <a:p>
            <a:pPr marR="0">
              <a:spcBef>
                <a:spcPts val="0"/>
              </a:spcBef>
              <a:spcAft>
                <a:spcPts val="0"/>
              </a:spcAft>
            </a:pPr>
            <a:r>
              <a:rPr lang="en-US" sz="2400" dirty="0">
                <a:effectLst/>
                <a:ea typeface="Calibri" panose="020F0502020204030204" pitchFamily="34" charset="0"/>
                <a:cs typeface="Times New Roman" panose="02020603050405020304" pitchFamily="18" charset="0"/>
              </a:rPr>
              <a:t>Two topics:  SECURE 2.0 and Status of Investment Advice Fiduciary Rule</a:t>
            </a:r>
          </a:p>
          <a:p>
            <a:pPr marR="0">
              <a:spcBef>
                <a:spcPts val="0"/>
              </a:spcBef>
              <a:spcAft>
                <a:spcPts val="0"/>
              </a:spcAft>
            </a:pPr>
            <a:r>
              <a:rPr lang="en-US" sz="2400" dirty="0">
                <a:effectLst/>
                <a:ea typeface="Calibri" panose="020F0502020204030204" pitchFamily="34" charset="0"/>
                <a:cs typeface="Times New Roman" panose="02020603050405020304" pitchFamily="18" charset="0"/>
              </a:rPr>
              <a:t>SECURE 2.0 was wide-ranging, affecting all types of plans (i.e., defined contribution, defined benefit, 403(b)s, and IRAs)</a:t>
            </a:r>
          </a:p>
          <a:p>
            <a:pPr marL="341313" marR="0" indent="-341313">
              <a:spcBef>
                <a:spcPts val="0"/>
              </a:spcBef>
              <a:spcAft>
                <a:spcPts val="0"/>
              </a:spcAft>
            </a:pPr>
            <a:r>
              <a:rPr lang="en-US" sz="2400" dirty="0">
                <a:effectLst/>
                <a:ea typeface="Calibri" panose="020F0502020204030204" pitchFamily="34" charset="0"/>
                <a:cs typeface="Times New Roman" panose="02020603050405020304" pitchFamily="18" charset="0"/>
              </a:rPr>
              <a:t>Except for necessary technical corrections, unlikely to see any future bipartisan pension legislation for some time</a:t>
            </a:r>
          </a:p>
          <a:p>
            <a:pPr marR="0">
              <a:spcBef>
                <a:spcPts val="0"/>
              </a:spcBef>
              <a:spcAft>
                <a:spcPts val="0"/>
              </a:spcAft>
            </a:pPr>
            <a:r>
              <a:rPr lang="en-US" sz="2400" dirty="0">
                <a:effectLst/>
                <a:ea typeface="Calibri" panose="020F0502020204030204" pitchFamily="34" charset="0"/>
                <a:cs typeface="Times New Roman" panose="02020603050405020304" pitchFamily="18" charset="0"/>
              </a:rPr>
              <a:t>Most tax qualified defined contribution plans will need to be amended by the end of 2025, although several provisions added by SECURE 2.0 are optional for plan sponsors</a:t>
            </a: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a:t>
            </a:fld>
            <a:endParaRPr lang="en-US" dirty="0"/>
          </a:p>
        </p:txBody>
      </p:sp>
    </p:spTree>
    <p:extLst>
      <p:ext uri="{BB962C8B-B14F-4D97-AF65-F5344CB8AC3E}">
        <p14:creationId xmlns:p14="http://schemas.microsoft.com/office/powerpoint/2010/main" val="298164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B5B73-408C-4F5D-A490-E2EE768D7180}"/>
              </a:ext>
            </a:extLst>
          </p:cNvPr>
          <p:cNvSpPr>
            <a:spLocks noGrp="1"/>
          </p:cNvSpPr>
          <p:nvPr>
            <p:ph type="title"/>
          </p:nvPr>
        </p:nvSpPr>
        <p:spPr/>
        <p:txBody>
          <a:bodyPr/>
          <a:lstStyle/>
          <a:p>
            <a:pPr algn="ctr"/>
            <a:r>
              <a:rPr lang="en-US" dirty="0"/>
              <a:t>Recovery of Overpayments</a:t>
            </a:r>
          </a:p>
        </p:txBody>
      </p:sp>
      <p:sp>
        <p:nvSpPr>
          <p:cNvPr id="3" name="Content Placeholder 2">
            <a:extLst>
              <a:ext uri="{FF2B5EF4-FFF2-40B4-BE49-F238E27FC236}">
                <a16:creationId xmlns:a16="http://schemas.microsoft.com/office/drawing/2014/main" id="{AB06F54A-B69E-4F49-9CA7-0F2C10BAE57E}"/>
              </a:ext>
            </a:extLst>
          </p:cNvPr>
          <p:cNvSpPr>
            <a:spLocks noGrp="1"/>
          </p:cNvSpPr>
          <p:nvPr>
            <p:ph idx="1"/>
          </p:nvPr>
        </p:nvSpPr>
        <p:spPr>
          <a:xfrm>
            <a:off x="1066800" y="1447800"/>
            <a:ext cx="7620000" cy="4800600"/>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Recoupment may not be sought if first overpayment occurred more than three years before participant or beneficiary is first notified in writing of the error</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If recovery of annuity overpayments is being made by reducing future payments, then three limitations apply </a:t>
            </a:r>
            <a:endParaRPr lang="en-US" sz="1800" dirty="0">
              <a:effectLst/>
              <a:ea typeface="Calibri" panose="020F0502020204030204" pitchFamily="34" charset="0"/>
              <a:cs typeface="Times New Roman" panose="02020603050405020304" pitchFamily="18" charset="0"/>
            </a:endParaRP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The reduction must cease when the full dollar amount of the overpayment has been recovered</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The amount recouped each calendar year may not exceed 10% of the full dollar amount of the overpayment</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Future benefit payments may not be reduced to below 90% of the amount of the periodic amount otherwise due under the terms of the plan</a:t>
            </a:r>
          </a:p>
          <a:p>
            <a:endParaRPr lang="en-US" dirty="0"/>
          </a:p>
        </p:txBody>
      </p:sp>
      <p:sp>
        <p:nvSpPr>
          <p:cNvPr id="4" name="Slide Number Placeholder 3">
            <a:extLst>
              <a:ext uri="{FF2B5EF4-FFF2-40B4-BE49-F238E27FC236}">
                <a16:creationId xmlns:a16="http://schemas.microsoft.com/office/drawing/2014/main" id="{659C1B9F-CB3E-4846-A11C-0768A7E77696}"/>
              </a:ext>
            </a:extLst>
          </p:cNvPr>
          <p:cNvSpPr>
            <a:spLocks noGrp="1"/>
          </p:cNvSpPr>
          <p:nvPr>
            <p:ph type="sldNum" sz="quarter" idx="10"/>
          </p:nvPr>
        </p:nvSpPr>
        <p:spPr/>
        <p:txBody>
          <a:bodyPr/>
          <a:lstStyle/>
          <a:p>
            <a:pPr algn="l">
              <a:defRPr/>
            </a:pPr>
            <a:fld id="{37CB416F-4778-B14D-8243-3F2F72A8F2B3}" type="slidenum">
              <a:rPr lang="en-US" smtClean="0"/>
              <a:pPr algn="l">
                <a:defRPr/>
              </a:pPr>
              <a:t>20</a:t>
            </a:fld>
            <a:endParaRPr lang="en-US" dirty="0"/>
          </a:p>
        </p:txBody>
      </p:sp>
    </p:spTree>
    <p:extLst>
      <p:ext uri="{BB962C8B-B14F-4D97-AF65-F5344CB8AC3E}">
        <p14:creationId xmlns:p14="http://schemas.microsoft.com/office/powerpoint/2010/main" val="3087155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85E05-7321-4B94-8F46-684259DFDBCE}"/>
              </a:ext>
            </a:extLst>
          </p:cNvPr>
          <p:cNvSpPr>
            <a:spLocks noGrp="1"/>
          </p:cNvSpPr>
          <p:nvPr>
            <p:ph type="title"/>
          </p:nvPr>
        </p:nvSpPr>
        <p:spPr/>
        <p:txBody>
          <a:bodyPr/>
          <a:lstStyle/>
          <a:p>
            <a:pPr algn="ctr"/>
            <a:r>
              <a:rPr lang="en-US" dirty="0"/>
              <a:t>Recovery of Overpayments</a:t>
            </a:r>
          </a:p>
        </p:txBody>
      </p:sp>
      <p:sp>
        <p:nvSpPr>
          <p:cNvPr id="3" name="Content Placeholder 2">
            <a:extLst>
              <a:ext uri="{FF2B5EF4-FFF2-40B4-BE49-F238E27FC236}">
                <a16:creationId xmlns:a16="http://schemas.microsoft.com/office/drawing/2014/main" id="{27D667F0-FE71-46E4-8EBF-5E7413704BF1}"/>
              </a:ext>
            </a:extLst>
          </p:cNvPr>
          <p:cNvSpPr>
            <a:spLocks noGrp="1"/>
          </p:cNvSpPr>
          <p:nvPr>
            <p:ph idx="1"/>
          </p:nvPr>
        </p:nvSpPr>
        <p:spPr>
          <a:xfrm>
            <a:off x="1066800" y="1417638"/>
            <a:ext cx="7620000" cy="4830762"/>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Recoupment of amounts other than annuity payments will be subject to requirements developed by DOL</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Recoupment efforts may not be accompanied by threats of litigation, unless fiduciary determines there is a reasonable likelihood of success to recover an amount greater than the cost of recovery</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 Recoupment cannot be made through a collection agency or similar third party, unless participant or beneficiary ignores or rejects efforts to recoup the overpayment after either a final judgment or settlement authorizing recoupment</a:t>
            </a:r>
          </a:p>
          <a:p>
            <a:pPr marL="0" marR="0" indent="0">
              <a:spcBef>
                <a:spcPts val="0"/>
              </a:spcBef>
              <a:spcAft>
                <a:spcPts val="0"/>
              </a:spcAft>
              <a:buNone/>
            </a:pPr>
            <a:endParaRPr lang="en-US" sz="2600" dirty="0">
              <a:effectLst/>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5D1ACBA-698E-45B4-AD40-83E4FB4082CC}"/>
              </a:ext>
            </a:extLst>
          </p:cNvPr>
          <p:cNvSpPr>
            <a:spLocks noGrp="1"/>
          </p:cNvSpPr>
          <p:nvPr>
            <p:ph type="sldNum" sz="quarter" idx="10"/>
          </p:nvPr>
        </p:nvSpPr>
        <p:spPr/>
        <p:txBody>
          <a:bodyPr/>
          <a:lstStyle/>
          <a:p>
            <a:pPr algn="l">
              <a:defRPr/>
            </a:pPr>
            <a:fld id="{37CB416F-4778-B14D-8243-3F2F72A8F2B3}" type="slidenum">
              <a:rPr lang="en-US" smtClean="0"/>
              <a:pPr algn="l">
                <a:defRPr/>
              </a:pPr>
              <a:t>21</a:t>
            </a:fld>
            <a:endParaRPr lang="en-US" dirty="0"/>
          </a:p>
        </p:txBody>
      </p:sp>
    </p:spTree>
    <p:extLst>
      <p:ext uri="{BB962C8B-B14F-4D97-AF65-F5344CB8AC3E}">
        <p14:creationId xmlns:p14="http://schemas.microsoft.com/office/powerpoint/2010/main" val="3944166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78F0A-201B-4033-A60E-675750615878}"/>
              </a:ext>
            </a:extLst>
          </p:cNvPr>
          <p:cNvSpPr>
            <a:spLocks noGrp="1"/>
          </p:cNvSpPr>
          <p:nvPr>
            <p:ph type="title"/>
          </p:nvPr>
        </p:nvSpPr>
        <p:spPr/>
        <p:txBody>
          <a:bodyPr/>
          <a:lstStyle/>
          <a:p>
            <a:pPr algn="ctr"/>
            <a:r>
              <a:rPr lang="en-US" dirty="0"/>
              <a:t>Recovery of Overpayments</a:t>
            </a:r>
          </a:p>
        </p:txBody>
      </p:sp>
      <p:sp>
        <p:nvSpPr>
          <p:cNvPr id="3" name="Content Placeholder 2">
            <a:extLst>
              <a:ext uri="{FF2B5EF4-FFF2-40B4-BE49-F238E27FC236}">
                <a16:creationId xmlns:a16="http://schemas.microsoft.com/office/drawing/2014/main" id="{E9E8A2C0-637C-4752-A5F5-F4E224846E13}"/>
              </a:ext>
            </a:extLst>
          </p:cNvPr>
          <p:cNvSpPr>
            <a:spLocks noGrp="1"/>
          </p:cNvSpPr>
          <p:nvPr>
            <p:ph idx="1"/>
          </p:nvPr>
        </p:nvSpPr>
        <p:spPr>
          <a:xfrm>
            <a:off x="1066800" y="1447800"/>
            <a:ext cx="7620000" cy="4800600"/>
          </a:xfrm>
        </p:spPr>
        <p:txBody>
          <a:bodyPr/>
          <a:lstStyle/>
          <a:p>
            <a:pPr marR="0">
              <a:spcBef>
                <a:spcPts val="0"/>
              </a:spcBef>
              <a:spcAft>
                <a:spcPts val="0"/>
              </a:spcAft>
            </a:pPr>
            <a:r>
              <a:rPr lang="en-US" sz="2800" dirty="0">
                <a:effectLst/>
                <a:ea typeface="Calibri" panose="020F0502020204030204" pitchFamily="34" charset="0"/>
                <a:cs typeface="Times New Roman" panose="02020603050405020304" pitchFamily="18" charset="0"/>
              </a:rPr>
              <a:t>Recoupment of a participant’s overpayment may not be sought from a spouse or other beneficiary</a:t>
            </a:r>
          </a:p>
          <a:p>
            <a:pPr marR="0">
              <a:spcBef>
                <a:spcPts val="0"/>
              </a:spcBef>
              <a:spcAft>
                <a:spcPts val="0"/>
              </a:spcAft>
            </a:pPr>
            <a:r>
              <a:rPr lang="en-US" sz="2800" dirty="0">
                <a:effectLst/>
                <a:ea typeface="Calibri" panose="020F0502020204030204" pitchFamily="34" charset="0"/>
                <a:cs typeface="Times New Roman" panose="02020603050405020304" pitchFamily="18" charset="0"/>
              </a:rPr>
              <a:t>Participant or beneficiary must be able to contest the recovery efforts under the plan’s claims procedures</a:t>
            </a:r>
          </a:p>
          <a:p>
            <a:pPr marR="0">
              <a:spcBef>
                <a:spcPts val="0"/>
              </a:spcBef>
              <a:spcAft>
                <a:spcPts val="0"/>
              </a:spcAft>
            </a:pPr>
            <a:r>
              <a:rPr lang="en-US" sz="2800" dirty="0">
                <a:effectLst/>
                <a:ea typeface="Calibri" panose="020F0502020204030204" pitchFamily="34" charset="0"/>
                <a:cs typeface="Times New Roman" panose="02020603050405020304" pitchFamily="18" charset="0"/>
              </a:rPr>
              <a:t>Plan may consider hardship to participant or beneficiary in seeking recoupment</a:t>
            </a:r>
          </a:p>
          <a:p>
            <a:pPr marR="0">
              <a:spcBef>
                <a:spcPts val="0"/>
              </a:spcBef>
              <a:spcAft>
                <a:spcPts val="0"/>
              </a:spcAft>
            </a:pPr>
            <a:r>
              <a:rPr lang="en-US" sz="2800" dirty="0">
                <a:effectLst/>
                <a:ea typeface="Calibri" panose="020F0502020204030204" pitchFamily="34" charset="0"/>
                <a:cs typeface="Times New Roman" panose="02020603050405020304" pitchFamily="18" charset="0"/>
              </a:rPr>
              <a:t>Plan document may need to be amended if current procedures for recovery of overpayment are inconsistent with these SECURE 2.0 limitations</a:t>
            </a:r>
          </a:p>
        </p:txBody>
      </p:sp>
      <p:sp>
        <p:nvSpPr>
          <p:cNvPr id="4" name="Slide Number Placeholder 3">
            <a:extLst>
              <a:ext uri="{FF2B5EF4-FFF2-40B4-BE49-F238E27FC236}">
                <a16:creationId xmlns:a16="http://schemas.microsoft.com/office/drawing/2014/main" id="{60299514-BA9F-477C-A36D-6F0B686273AF}"/>
              </a:ext>
            </a:extLst>
          </p:cNvPr>
          <p:cNvSpPr>
            <a:spLocks noGrp="1"/>
          </p:cNvSpPr>
          <p:nvPr>
            <p:ph type="sldNum" sz="quarter" idx="10"/>
          </p:nvPr>
        </p:nvSpPr>
        <p:spPr/>
        <p:txBody>
          <a:bodyPr/>
          <a:lstStyle/>
          <a:p>
            <a:pPr algn="l">
              <a:defRPr/>
            </a:pPr>
            <a:fld id="{37CB416F-4778-B14D-8243-3F2F72A8F2B3}" type="slidenum">
              <a:rPr lang="en-US" smtClean="0"/>
              <a:pPr algn="l">
                <a:defRPr/>
              </a:pPr>
              <a:t>22</a:t>
            </a:fld>
            <a:endParaRPr lang="en-US" dirty="0"/>
          </a:p>
        </p:txBody>
      </p:sp>
    </p:spTree>
    <p:extLst>
      <p:ext uri="{BB962C8B-B14F-4D97-AF65-F5344CB8AC3E}">
        <p14:creationId xmlns:p14="http://schemas.microsoft.com/office/powerpoint/2010/main" val="3258760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64958-E6B2-4592-A712-A7700CA66989}"/>
              </a:ext>
            </a:extLst>
          </p:cNvPr>
          <p:cNvSpPr>
            <a:spLocks noGrp="1"/>
          </p:cNvSpPr>
          <p:nvPr>
            <p:ph type="title"/>
          </p:nvPr>
        </p:nvSpPr>
        <p:spPr/>
        <p:txBody>
          <a:bodyPr/>
          <a:lstStyle/>
          <a:p>
            <a:pPr algn="ctr"/>
            <a:r>
              <a:rPr lang="en-US" dirty="0"/>
              <a:t>ESOP Changes</a:t>
            </a:r>
          </a:p>
        </p:txBody>
      </p:sp>
      <p:sp>
        <p:nvSpPr>
          <p:cNvPr id="3" name="Content Placeholder 2">
            <a:extLst>
              <a:ext uri="{FF2B5EF4-FFF2-40B4-BE49-F238E27FC236}">
                <a16:creationId xmlns:a16="http://schemas.microsoft.com/office/drawing/2014/main" id="{2E7F6E50-28E5-4703-9029-8A66161EB1A0}"/>
              </a:ext>
            </a:extLst>
          </p:cNvPr>
          <p:cNvSpPr>
            <a:spLocks noGrp="1"/>
          </p:cNvSpPr>
          <p:nvPr>
            <p:ph idx="1"/>
          </p:nvPr>
        </p:nvSpPr>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Three provisions in SECURE  2.0 have a direct bearing on ESOPs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Prior to SECURE Act 2.0, Section 1042 of the Code permitted an owner of stock in a nonpublicly-traded C corporation to defer capital gains tax on up to 100% of proceeds if certain conditions satisfied</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ESOP must own 30% of stock after the sale</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Seller reinvests the proceeds in stocks and bonds of US operating companies (qualified replacement property)</a:t>
            </a:r>
          </a:p>
        </p:txBody>
      </p:sp>
      <p:sp>
        <p:nvSpPr>
          <p:cNvPr id="4" name="Slide Number Placeholder 3">
            <a:extLst>
              <a:ext uri="{FF2B5EF4-FFF2-40B4-BE49-F238E27FC236}">
                <a16:creationId xmlns:a16="http://schemas.microsoft.com/office/drawing/2014/main" id="{3E8321CA-3C4B-47EA-84D1-1777CF89F1F0}"/>
              </a:ext>
            </a:extLst>
          </p:cNvPr>
          <p:cNvSpPr>
            <a:spLocks noGrp="1"/>
          </p:cNvSpPr>
          <p:nvPr>
            <p:ph type="sldNum" sz="quarter" idx="10"/>
          </p:nvPr>
        </p:nvSpPr>
        <p:spPr/>
        <p:txBody>
          <a:bodyPr/>
          <a:lstStyle/>
          <a:p>
            <a:pPr algn="l">
              <a:defRPr/>
            </a:pPr>
            <a:fld id="{37CB416F-4778-B14D-8243-3F2F72A8F2B3}" type="slidenum">
              <a:rPr lang="en-US" smtClean="0"/>
              <a:pPr algn="l">
                <a:defRPr/>
              </a:pPr>
              <a:t>23</a:t>
            </a:fld>
            <a:endParaRPr lang="en-US" dirty="0"/>
          </a:p>
        </p:txBody>
      </p:sp>
    </p:spTree>
    <p:extLst>
      <p:ext uri="{BB962C8B-B14F-4D97-AF65-F5344CB8AC3E}">
        <p14:creationId xmlns:p14="http://schemas.microsoft.com/office/powerpoint/2010/main" val="3273693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551BD-4D71-4B20-B0E0-64917BBDC1BB}"/>
              </a:ext>
            </a:extLst>
          </p:cNvPr>
          <p:cNvSpPr>
            <a:spLocks noGrp="1"/>
          </p:cNvSpPr>
          <p:nvPr>
            <p:ph type="title"/>
          </p:nvPr>
        </p:nvSpPr>
        <p:spPr/>
        <p:txBody>
          <a:bodyPr/>
          <a:lstStyle/>
          <a:p>
            <a:pPr algn="ctr"/>
            <a:r>
              <a:rPr lang="en-US" dirty="0"/>
              <a:t>ESOP Changes</a:t>
            </a:r>
          </a:p>
        </p:txBody>
      </p:sp>
      <p:sp>
        <p:nvSpPr>
          <p:cNvPr id="3" name="Content Placeholder 2">
            <a:extLst>
              <a:ext uri="{FF2B5EF4-FFF2-40B4-BE49-F238E27FC236}">
                <a16:creationId xmlns:a16="http://schemas.microsoft.com/office/drawing/2014/main" id="{6E3C0D95-E8DF-4F2E-8631-3B803EEE02FF}"/>
              </a:ext>
            </a:extLst>
          </p:cNvPr>
          <p:cNvSpPr>
            <a:spLocks noGrp="1"/>
          </p:cNvSpPr>
          <p:nvPr>
            <p:ph idx="1"/>
          </p:nvPr>
        </p:nvSpPr>
        <p:spPr/>
        <p:txBody>
          <a:bodyPr/>
          <a:lstStyle/>
          <a:p>
            <a:pPr marR="0">
              <a:spcBef>
                <a:spcPts val="0"/>
              </a:spcBef>
              <a:spcAft>
                <a:spcPts val="0"/>
              </a:spcAft>
            </a:pPr>
            <a:r>
              <a:rPr lang="en-US" sz="2800" dirty="0">
                <a:effectLst/>
                <a:ea typeface="Calibri" panose="020F0502020204030204" pitchFamily="34" charset="0"/>
                <a:cs typeface="Times New Roman" panose="02020603050405020304" pitchFamily="18" charset="0"/>
              </a:rPr>
              <a:t>For sales to ESOPS that occur after December 31, 2027, S </a:t>
            </a:r>
            <a:r>
              <a:rPr lang="en-US" dirty="0">
                <a:ea typeface="Calibri" panose="020F0502020204030204" pitchFamily="34" charset="0"/>
                <a:cs typeface="Times New Roman" panose="02020603050405020304" pitchFamily="18" charset="0"/>
              </a:rPr>
              <a:t>C</a:t>
            </a:r>
            <a:r>
              <a:rPr lang="en-US" sz="2800" dirty="0">
                <a:effectLst/>
                <a:ea typeface="Calibri" panose="020F0502020204030204" pitchFamily="34" charset="0"/>
                <a:cs typeface="Times New Roman" panose="02020603050405020304" pitchFamily="18" charset="0"/>
              </a:rPr>
              <a:t>orp owners can take advantage of Section 1042, but limited to 10% of proceeds</a:t>
            </a:r>
          </a:p>
          <a:p>
            <a:pPr marR="0">
              <a:spcBef>
                <a:spcPts val="0"/>
              </a:spcBef>
              <a:spcAft>
                <a:spcPts val="0"/>
              </a:spcAft>
            </a:pPr>
            <a:r>
              <a:rPr lang="en-US" sz="2800" dirty="0">
                <a:effectLst/>
                <a:ea typeface="Calibri" panose="020F0502020204030204" pitchFamily="34" charset="0"/>
                <a:cs typeface="Times New Roman" panose="02020603050405020304" pitchFamily="18" charset="0"/>
              </a:rPr>
              <a:t>Long-term goal would be parity between C Corps and S corps</a:t>
            </a:r>
          </a:p>
          <a:p>
            <a:pPr marR="0">
              <a:spcBef>
                <a:spcPts val="0"/>
              </a:spcBef>
              <a:spcAft>
                <a:spcPts val="0"/>
              </a:spcAft>
            </a:pPr>
            <a:r>
              <a:rPr lang="en-US" sz="2800" dirty="0">
                <a:effectLst/>
                <a:ea typeface="Calibri" panose="020F0502020204030204" pitchFamily="34" charset="0"/>
                <a:cs typeface="Times New Roman" panose="02020603050405020304" pitchFamily="18" charset="0"/>
              </a:rPr>
              <a:t>This is a costly provision from revenue perspective</a:t>
            </a:r>
          </a:p>
        </p:txBody>
      </p:sp>
      <p:sp>
        <p:nvSpPr>
          <p:cNvPr id="4" name="Slide Number Placeholder 3">
            <a:extLst>
              <a:ext uri="{FF2B5EF4-FFF2-40B4-BE49-F238E27FC236}">
                <a16:creationId xmlns:a16="http://schemas.microsoft.com/office/drawing/2014/main" id="{EB246A7A-7205-4A5B-B930-6BB90F8F0FE2}"/>
              </a:ext>
            </a:extLst>
          </p:cNvPr>
          <p:cNvSpPr>
            <a:spLocks noGrp="1"/>
          </p:cNvSpPr>
          <p:nvPr>
            <p:ph type="sldNum" sz="quarter" idx="10"/>
          </p:nvPr>
        </p:nvSpPr>
        <p:spPr/>
        <p:txBody>
          <a:bodyPr/>
          <a:lstStyle/>
          <a:p>
            <a:pPr algn="l">
              <a:defRPr/>
            </a:pPr>
            <a:fld id="{37CB416F-4778-B14D-8243-3F2F72A8F2B3}" type="slidenum">
              <a:rPr lang="en-US" smtClean="0"/>
              <a:pPr algn="l">
                <a:defRPr/>
              </a:pPr>
              <a:t>24</a:t>
            </a:fld>
            <a:endParaRPr lang="en-US" dirty="0"/>
          </a:p>
        </p:txBody>
      </p:sp>
    </p:spTree>
    <p:extLst>
      <p:ext uri="{BB962C8B-B14F-4D97-AF65-F5344CB8AC3E}">
        <p14:creationId xmlns:p14="http://schemas.microsoft.com/office/powerpoint/2010/main" val="123559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8FC89-DCBF-4EEA-94BD-CB5021520640}"/>
              </a:ext>
            </a:extLst>
          </p:cNvPr>
          <p:cNvSpPr>
            <a:spLocks noGrp="1"/>
          </p:cNvSpPr>
          <p:nvPr>
            <p:ph type="title"/>
          </p:nvPr>
        </p:nvSpPr>
        <p:spPr/>
        <p:txBody>
          <a:bodyPr/>
          <a:lstStyle/>
          <a:p>
            <a:pPr algn="ctr"/>
            <a:r>
              <a:rPr lang="en-US" dirty="0"/>
              <a:t>ESOP Changes</a:t>
            </a:r>
          </a:p>
        </p:txBody>
      </p:sp>
      <p:sp>
        <p:nvSpPr>
          <p:cNvPr id="3" name="Content Placeholder 2">
            <a:extLst>
              <a:ext uri="{FF2B5EF4-FFF2-40B4-BE49-F238E27FC236}">
                <a16:creationId xmlns:a16="http://schemas.microsoft.com/office/drawing/2014/main" id="{76149D59-AA36-4805-830E-262834C83D05}"/>
              </a:ext>
            </a:extLst>
          </p:cNvPr>
          <p:cNvSpPr>
            <a:spLocks noGrp="1"/>
          </p:cNvSpPr>
          <p:nvPr>
            <p:ph idx="1"/>
          </p:nvPr>
        </p:nvSpPr>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For plan years beginning in 2028, the definition of publicly traded employer security for diversification purposes under Code Section 401(a)(35) is modified</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Present definition:  “employer securities that are readily tradable on an established securities market”</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SECURE 2.0 definition</a:t>
            </a:r>
          </a:p>
          <a:p>
            <a:pPr marL="688975" lvl="1" indent="-344488">
              <a:spcBef>
                <a:spcPts val="0"/>
              </a:spcBef>
              <a:spcAft>
                <a:spcPts val="0"/>
              </a:spcAft>
            </a:pPr>
            <a:r>
              <a:rPr lang="en-US" sz="2200" dirty="0">
                <a:effectLst/>
                <a:ea typeface="Calibri" panose="020F0502020204030204" pitchFamily="34" charset="0"/>
                <a:cs typeface="Times New Roman" panose="02020603050405020304" pitchFamily="18" charset="0"/>
              </a:rPr>
              <a:t>Subject to priced quotations by at least four dealers on a US SEC regulated interdealer quotation system as defined in Securities Exchange Act of 1934</a:t>
            </a:r>
          </a:p>
          <a:p>
            <a:pPr marL="688975" lvl="1" indent="-344488">
              <a:spcBef>
                <a:spcPts val="0"/>
              </a:spcBef>
              <a:spcAft>
                <a:spcPts val="0"/>
              </a:spcAft>
            </a:pPr>
            <a:r>
              <a:rPr lang="en-US" sz="2200" dirty="0">
                <a:effectLst/>
                <a:ea typeface="Calibri" panose="020F0502020204030204" pitchFamily="34" charset="0"/>
                <a:cs typeface="Times New Roman" panose="02020603050405020304" pitchFamily="18" charset="0"/>
              </a:rPr>
              <a:t>Not a penny stock</a:t>
            </a:r>
          </a:p>
        </p:txBody>
      </p:sp>
      <p:sp>
        <p:nvSpPr>
          <p:cNvPr id="4" name="Slide Number Placeholder 3">
            <a:extLst>
              <a:ext uri="{FF2B5EF4-FFF2-40B4-BE49-F238E27FC236}">
                <a16:creationId xmlns:a16="http://schemas.microsoft.com/office/drawing/2014/main" id="{2CB2CB57-B254-46A1-9CE7-EDD4029FB563}"/>
              </a:ext>
            </a:extLst>
          </p:cNvPr>
          <p:cNvSpPr>
            <a:spLocks noGrp="1"/>
          </p:cNvSpPr>
          <p:nvPr>
            <p:ph type="sldNum" sz="quarter" idx="10"/>
          </p:nvPr>
        </p:nvSpPr>
        <p:spPr/>
        <p:txBody>
          <a:bodyPr/>
          <a:lstStyle/>
          <a:p>
            <a:pPr algn="l">
              <a:defRPr/>
            </a:pPr>
            <a:fld id="{37CB416F-4778-B14D-8243-3F2F72A8F2B3}" type="slidenum">
              <a:rPr lang="en-US" smtClean="0"/>
              <a:pPr algn="l">
                <a:defRPr/>
              </a:pPr>
              <a:t>25</a:t>
            </a:fld>
            <a:endParaRPr lang="en-US" dirty="0"/>
          </a:p>
        </p:txBody>
      </p:sp>
    </p:spTree>
    <p:extLst>
      <p:ext uri="{BB962C8B-B14F-4D97-AF65-F5344CB8AC3E}">
        <p14:creationId xmlns:p14="http://schemas.microsoft.com/office/powerpoint/2010/main" val="3701860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F32F2-C8F2-4922-B15D-18878D428EA0}"/>
              </a:ext>
            </a:extLst>
          </p:cNvPr>
          <p:cNvSpPr>
            <a:spLocks noGrp="1"/>
          </p:cNvSpPr>
          <p:nvPr>
            <p:ph type="title"/>
          </p:nvPr>
        </p:nvSpPr>
        <p:spPr/>
        <p:txBody>
          <a:bodyPr/>
          <a:lstStyle/>
          <a:p>
            <a:pPr algn="ctr"/>
            <a:r>
              <a:rPr lang="en-US" dirty="0"/>
              <a:t>ESOP Changes</a:t>
            </a:r>
          </a:p>
        </p:txBody>
      </p:sp>
      <p:sp>
        <p:nvSpPr>
          <p:cNvPr id="3" name="Content Placeholder 2">
            <a:extLst>
              <a:ext uri="{FF2B5EF4-FFF2-40B4-BE49-F238E27FC236}">
                <a16:creationId xmlns:a16="http://schemas.microsoft.com/office/drawing/2014/main" id="{085C1B6E-0422-49EC-A6D1-CFFFE1CA4660}"/>
              </a:ext>
            </a:extLst>
          </p:cNvPr>
          <p:cNvSpPr>
            <a:spLocks noGrp="1"/>
          </p:cNvSpPr>
          <p:nvPr>
            <p:ph idx="1"/>
          </p:nvPr>
        </p:nvSpPr>
        <p:spPr/>
        <p:txBody>
          <a:bodyPr/>
          <a:lstStyle/>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Not issued by a shell company, blank check company, or subject to bankruptcy proceedings</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Has a public float which has a fair market value of at least $1,000,000 and constitutes at least 10% of outstanding shares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If issued by a domestic corporation, must publish audited financials at least annually</a:t>
            </a:r>
          </a:p>
          <a:p>
            <a:pPr>
              <a:spcBef>
                <a:spcPts val="0"/>
              </a:spcBef>
              <a:spcAft>
                <a:spcPts val="0"/>
              </a:spcAft>
            </a:pPr>
            <a:r>
              <a:rPr lang="en-US" sz="2600" dirty="0">
                <a:effectLst/>
                <a:ea typeface="Calibri" panose="020F0502020204030204" pitchFamily="34" charset="0"/>
                <a:cs typeface="Times New Roman" panose="02020603050405020304" pitchFamily="18" charset="0"/>
              </a:rPr>
              <a:t>Under ERISA Section 408(e), ESOP’s purchase of a sponsoring company’s stock is exempt from ERISA’s prohibited transaction rules if ESOP pays no more than adequate consideration for the stock</a:t>
            </a:r>
          </a:p>
          <a:p>
            <a:pPr marR="0">
              <a:spcBef>
                <a:spcPts val="0"/>
              </a:spcBef>
              <a:spcAft>
                <a:spcPts val="0"/>
              </a:spcAft>
            </a:pPr>
            <a:endParaRPr lang="en-US" sz="2600" dirty="0">
              <a:effectLst/>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6122CDF-57F3-4F17-8303-B3D63DE75ECF}"/>
              </a:ext>
            </a:extLst>
          </p:cNvPr>
          <p:cNvSpPr>
            <a:spLocks noGrp="1"/>
          </p:cNvSpPr>
          <p:nvPr>
            <p:ph type="sldNum" sz="quarter" idx="10"/>
          </p:nvPr>
        </p:nvSpPr>
        <p:spPr/>
        <p:txBody>
          <a:bodyPr/>
          <a:lstStyle/>
          <a:p>
            <a:pPr algn="l">
              <a:defRPr/>
            </a:pPr>
            <a:fld id="{37CB416F-4778-B14D-8243-3F2F72A8F2B3}" type="slidenum">
              <a:rPr lang="en-US" smtClean="0"/>
              <a:pPr algn="l">
                <a:defRPr/>
              </a:pPr>
              <a:t>26</a:t>
            </a:fld>
            <a:endParaRPr lang="en-US" dirty="0"/>
          </a:p>
        </p:txBody>
      </p:sp>
    </p:spTree>
    <p:extLst>
      <p:ext uri="{BB962C8B-B14F-4D97-AF65-F5344CB8AC3E}">
        <p14:creationId xmlns:p14="http://schemas.microsoft.com/office/powerpoint/2010/main" val="3755744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18950-F816-4F86-8AB5-46277D6E4109}"/>
              </a:ext>
            </a:extLst>
          </p:cNvPr>
          <p:cNvSpPr>
            <a:spLocks noGrp="1"/>
          </p:cNvSpPr>
          <p:nvPr>
            <p:ph type="title"/>
          </p:nvPr>
        </p:nvSpPr>
        <p:spPr/>
        <p:txBody>
          <a:bodyPr/>
          <a:lstStyle/>
          <a:p>
            <a:pPr algn="ctr"/>
            <a:r>
              <a:rPr lang="en-US" dirty="0"/>
              <a:t>ESOP Changes</a:t>
            </a:r>
          </a:p>
        </p:txBody>
      </p:sp>
      <p:sp>
        <p:nvSpPr>
          <p:cNvPr id="3" name="Content Placeholder 2">
            <a:extLst>
              <a:ext uri="{FF2B5EF4-FFF2-40B4-BE49-F238E27FC236}">
                <a16:creationId xmlns:a16="http://schemas.microsoft.com/office/drawing/2014/main" id="{3EC2F42D-A0B9-4579-9650-1F70589F2F11}"/>
              </a:ext>
            </a:extLst>
          </p:cNvPr>
          <p:cNvSpPr>
            <a:spLocks noGrp="1"/>
          </p:cNvSpPr>
          <p:nvPr>
            <p:ph idx="1"/>
          </p:nvPr>
        </p:nvSpPr>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Adequate consideration defined under ERISA as “fair market value of the asset as determined in good faith by the trustee or named fiduciary pursuant to the terms of the plan and in accordance with regulations promulgated by DOL”</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DOL issued proposed regulations in 1988 that have not been finalized</a:t>
            </a:r>
          </a:p>
          <a:p>
            <a:pPr marL="741363" lvl="1" indent="-284163">
              <a:spcBef>
                <a:spcPts val="0"/>
              </a:spcBef>
              <a:spcAft>
                <a:spcPts val="0"/>
              </a:spcAft>
            </a:pPr>
            <a:r>
              <a:rPr lang="en-US" sz="2200" dirty="0">
                <a:effectLst/>
                <a:ea typeface="Calibri" panose="020F0502020204030204" pitchFamily="34" charset="0"/>
                <a:cs typeface="Times New Roman" panose="02020603050405020304" pitchFamily="18" charset="0"/>
              </a:rPr>
              <a:t>WORK Act requires DOL to develop “acceptable standards and procedures to establish good faith fair market value for shares of a business to be acquired by an employee stock ownership plan” </a:t>
            </a:r>
          </a:p>
        </p:txBody>
      </p:sp>
      <p:sp>
        <p:nvSpPr>
          <p:cNvPr id="4" name="Slide Number Placeholder 3">
            <a:extLst>
              <a:ext uri="{FF2B5EF4-FFF2-40B4-BE49-F238E27FC236}">
                <a16:creationId xmlns:a16="http://schemas.microsoft.com/office/drawing/2014/main" id="{E7877EB6-CD7E-4621-A4D3-A5D501F4E0A3}"/>
              </a:ext>
            </a:extLst>
          </p:cNvPr>
          <p:cNvSpPr>
            <a:spLocks noGrp="1"/>
          </p:cNvSpPr>
          <p:nvPr>
            <p:ph type="sldNum" sz="quarter" idx="10"/>
          </p:nvPr>
        </p:nvSpPr>
        <p:spPr/>
        <p:txBody>
          <a:bodyPr/>
          <a:lstStyle/>
          <a:p>
            <a:pPr algn="l">
              <a:defRPr/>
            </a:pPr>
            <a:fld id="{37CB416F-4778-B14D-8243-3F2F72A8F2B3}" type="slidenum">
              <a:rPr lang="en-US" smtClean="0"/>
              <a:pPr algn="l">
                <a:defRPr/>
              </a:pPr>
              <a:t>27</a:t>
            </a:fld>
            <a:endParaRPr lang="en-US" dirty="0"/>
          </a:p>
        </p:txBody>
      </p:sp>
    </p:spTree>
    <p:extLst>
      <p:ext uri="{BB962C8B-B14F-4D97-AF65-F5344CB8AC3E}">
        <p14:creationId xmlns:p14="http://schemas.microsoft.com/office/powerpoint/2010/main" val="4234258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E15AD-6449-41CC-9AC3-B3E9325CD4A1}"/>
              </a:ext>
            </a:extLst>
          </p:cNvPr>
          <p:cNvSpPr>
            <a:spLocks noGrp="1"/>
          </p:cNvSpPr>
          <p:nvPr>
            <p:ph type="title"/>
          </p:nvPr>
        </p:nvSpPr>
        <p:spPr/>
        <p:txBody>
          <a:bodyPr/>
          <a:lstStyle/>
          <a:p>
            <a:pPr algn="ctr"/>
            <a:r>
              <a:rPr lang="en-US" dirty="0"/>
              <a:t>EPCRS</a:t>
            </a:r>
          </a:p>
        </p:txBody>
      </p:sp>
      <p:sp>
        <p:nvSpPr>
          <p:cNvPr id="3" name="Content Placeholder 2">
            <a:extLst>
              <a:ext uri="{FF2B5EF4-FFF2-40B4-BE49-F238E27FC236}">
                <a16:creationId xmlns:a16="http://schemas.microsoft.com/office/drawing/2014/main" id="{8C7C9F0C-CE72-4E8B-B0C1-673458230466}"/>
              </a:ext>
            </a:extLst>
          </p:cNvPr>
          <p:cNvSpPr>
            <a:spLocks noGrp="1"/>
          </p:cNvSpPr>
          <p:nvPr>
            <p:ph idx="1"/>
          </p:nvPr>
        </p:nvSpPr>
        <p:spPr>
          <a:xfrm>
            <a:off x="1066800" y="1417638"/>
            <a:ext cx="7620000" cy="4525962"/>
          </a:xfrm>
        </p:spPr>
        <p:txBody>
          <a:bodyPr/>
          <a:lstStyle/>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Expands upon Rev. Proc. 2021-30</a:t>
            </a:r>
          </a:p>
          <a:p>
            <a:pPr marL="0" marR="0" indent="0">
              <a:spcBef>
                <a:spcPts val="0"/>
              </a:spcBef>
              <a:spcAft>
                <a:spcPts val="0"/>
              </a:spcAft>
              <a:buNone/>
            </a:pPr>
            <a:endParaRPr lang="en-US" sz="2600" dirty="0">
              <a:effectLst/>
              <a:ea typeface="Calibri" panose="020F0502020204030204" pitchFamily="34" charset="0"/>
              <a:cs typeface="Times New Roman" panose="02020603050405020304" pitchFamily="18" charset="0"/>
            </a:endParaRP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Except as otherwise provided in Code or other applicable guidance, self-correction now allowed for any tax qualification failures</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Self-correction also allowed for any failures related to loans to plan participants</a:t>
            </a:r>
          </a:p>
          <a:p>
            <a:pPr marL="344488" lvl="1" indent="0">
              <a:spcBef>
                <a:spcPts val="0"/>
              </a:spcBef>
              <a:spcAft>
                <a:spcPts val="0"/>
              </a:spcAft>
              <a:buNone/>
            </a:pPr>
            <a:endParaRPr lang="en-US" sz="2200" dirty="0">
              <a:effectLst/>
              <a:ea typeface="Calibri" panose="020F0502020204030204" pitchFamily="34" charset="0"/>
              <a:cs typeface="Times New Roman" panose="02020603050405020304" pitchFamily="18" charset="0"/>
            </a:endParaRPr>
          </a:p>
          <a:p>
            <a:pPr marR="0">
              <a:spcBef>
                <a:spcPts val="0"/>
              </a:spcBef>
              <a:spcAft>
                <a:spcPts val="0"/>
              </a:spcAft>
            </a:pPr>
            <a:r>
              <a:rPr lang="en-US" sz="2600" dirty="0">
                <a:effectLst/>
                <a:ea typeface="Calibri" panose="020F0502020204030204" pitchFamily="34" charset="0"/>
                <a:cs typeface="Times New Roman" panose="02020603050405020304" pitchFamily="18" charset="0"/>
              </a:rPr>
              <a:t>Self-correction must be completed within a reasonable period of time after failure is identified</a:t>
            </a:r>
          </a:p>
        </p:txBody>
      </p:sp>
      <p:sp>
        <p:nvSpPr>
          <p:cNvPr id="4" name="Slide Number Placeholder 3">
            <a:extLst>
              <a:ext uri="{FF2B5EF4-FFF2-40B4-BE49-F238E27FC236}">
                <a16:creationId xmlns:a16="http://schemas.microsoft.com/office/drawing/2014/main" id="{58215AFE-2D5F-486C-BA14-C613B0C72AC1}"/>
              </a:ext>
            </a:extLst>
          </p:cNvPr>
          <p:cNvSpPr>
            <a:spLocks noGrp="1"/>
          </p:cNvSpPr>
          <p:nvPr>
            <p:ph type="sldNum" sz="quarter" idx="10"/>
          </p:nvPr>
        </p:nvSpPr>
        <p:spPr/>
        <p:txBody>
          <a:bodyPr/>
          <a:lstStyle/>
          <a:p>
            <a:pPr algn="l">
              <a:defRPr/>
            </a:pPr>
            <a:fld id="{37CB416F-4778-B14D-8243-3F2F72A8F2B3}" type="slidenum">
              <a:rPr lang="en-US" smtClean="0"/>
              <a:pPr algn="l">
                <a:defRPr/>
              </a:pPr>
              <a:t>28</a:t>
            </a:fld>
            <a:endParaRPr lang="en-US" dirty="0"/>
          </a:p>
        </p:txBody>
      </p:sp>
    </p:spTree>
    <p:extLst>
      <p:ext uri="{BB962C8B-B14F-4D97-AF65-F5344CB8AC3E}">
        <p14:creationId xmlns:p14="http://schemas.microsoft.com/office/powerpoint/2010/main" val="1192555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BCC52-A136-4F33-B948-2BB8FBF262C9}"/>
              </a:ext>
            </a:extLst>
          </p:cNvPr>
          <p:cNvSpPr>
            <a:spLocks noGrp="1"/>
          </p:cNvSpPr>
          <p:nvPr>
            <p:ph type="title"/>
          </p:nvPr>
        </p:nvSpPr>
        <p:spPr/>
        <p:txBody>
          <a:bodyPr/>
          <a:lstStyle/>
          <a:p>
            <a:pPr algn="ctr"/>
            <a:r>
              <a:rPr lang="en-US" dirty="0"/>
              <a:t>EPCRS</a:t>
            </a:r>
          </a:p>
        </p:txBody>
      </p:sp>
      <p:sp>
        <p:nvSpPr>
          <p:cNvPr id="3" name="Content Placeholder 2">
            <a:extLst>
              <a:ext uri="{FF2B5EF4-FFF2-40B4-BE49-F238E27FC236}">
                <a16:creationId xmlns:a16="http://schemas.microsoft.com/office/drawing/2014/main" id="{5BE7D1D5-67AC-42F3-BABE-833EFA8612C5}"/>
              </a:ext>
            </a:extLst>
          </p:cNvPr>
          <p:cNvSpPr>
            <a:spLocks noGrp="1"/>
          </p:cNvSpPr>
          <p:nvPr>
            <p:ph idx="1"/>
          </p:nvPr>
        </p:nvSpPr>
        <p:spPr/>
        <p:txBody>
          <a:bodyPr/>
          <a:lstStyle/>
          <a:p>
            <a:pPr marR="0">
              <a:spcBef>
                <a:spcPts val="0"/>
              </a:spcBef>
              <a:spcAft>
                <a:spcPts val="0"/>
              </a:spcAft>
            </a:pPr>
            <a:r>
              <a:rPr lang="en-US" sz="2800" dirty="0">
                <a:effectLst/>
                <a:ea typeface="Calibri" panose="020F0502020204030204" pitchFamily="34" charset="0"/>
                <a:cs typeface="Times New Roman" panose="02020603050405020304" pitchFamily="18" charset="0"/>
              </a:rPr>
              <a:t>Self-correction is permitted while plan under examination if plan sponsor undertakes actions demonstrating a specific commitment to implement a self-correction</a:t>
            </a:r>
          </a:p>
          <a:p>
            <a:pPr marR="0">
              <a:spcBef>
                <a:spcPts val="0"/>
              </a:spcBef>
              <a:spcAft>
                <a:spcPts val="0"/>
              </a:spcAft>
            </a:pPr>
            <a:r>
              <a:rPr lang="en-US" sz="2800" dirty="0">
                <a:effectLst/>
                <a:ea typeface="Calibri" panose="020F0502020204030204" pitchFamily="34" charset="0"/>
                <a:cs typeface="Times New Roman" panose="02020603050405020304" pitchFamily="18" charset="0"/>
              </a:rPr>
              <a:t>IRS to issue regulatory guidance within 2 years of enactment</a:t>
            </a:r>
          </a:p>
        </p:txBody>
      </p:sp>
      <p:sp>
        <p:nvSpPr>
          <p:cNvPr id="4" name="Slide Number Placeholder 3">
            <a:extLst>
              <a:ext uri="{FF2B5EF4-FFF2-40B4-BE49-F238E27FC236}">
                <a16:creationId xmlns:a16="http://schemas.microsoft.com/office/drawing/2014/main" id="{4826C350-DF63-4529-8C31-E1FE58760DA4}"/>
              </a:ext>
            </a:extLst>
          </p:cNvPr>
          <p:cNvSpPr>
            <a:spLocks noGrp="1"/>
          </p:cNvSpPr>
          <p:nvPr>
            <p:ph type="sldNum" sz="quarter" idx="10"/>
          </p:nvPr>
        </p:nvSpPr>
        <p:spPr/>
        <p:txBody>
          <a:bodyPr/>
          <a:lstStyle/>
          <a:p>
            <a:pPr algn="l">
              <a:defRPr/>
            </a:pPr>
            <a:fld id="{37CB416F-4778-B14D-8243-3F2F72A8F2B3}" type="slidenum">
              <a:rPr lang="en-US" smtClean="0"/>
              <a:pPr algn="l">
                <a:defRPr/>
              </a:pPr>
              <a:t>29</a:t>
            </a:fld>
            <a:endParaRPr lang="en-US" dirty="0"/>
          </a:p>
        </p:txBody>
      </p:sp>
    </p:spTree>
    <p:extLst>
      <p:ext uri="{BB962C8B-B14F-4D97-AF65-F5344CB8AC3E}">
        <p14:creationId xmlns:p14="http://schemas.microsoft.com/office/powerpoint/2010/main" val="254589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F3F4C-9ABD-4213-A2E9-CFC20A4B8F60}"/>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94C9E69F-49FE-444B-9744-E303B9F388FB}"/>
              </a:ext>
            </a:extLst>
          </p:cNvPr>
          <p:cNvSpPr>
            <a:spLocks noGrp="1"/>
          </p:cNvSpPr>
          <p:nvPr>
            <p:ph idx="1"/>
          </p:nvPr>
        </p:nvSpPr>
        <p:spPr/>
        <p:txBody>
          <a:bodyPr/>
          <a:lstStyle/>
          <a:p>
            <a:pPr marL="0" marR="0">
              <a:spcBef>
                <a:spcPts val="0"/>
              </a:spcBef>
              <a:spcAft>
                <a:spcPts val="0"/>
              </a:spcAft>
            </a:pPr>
            <a:r>
              <a:rPr lang="en-US" sz="2400" dirty="0">
                <a:effectLst/>
                <a:ea typeface="Calibri" panose="020F0502020204030204" pitchFamily="34" charset="0"/>
                <a:cs typeface="Times New Roman" panose="02020603050405020304" pitchFamily="18" charset="0"/>
              </a:rPr>
              <a:t>SECURE 2.0 does not apply to Puerto Rico plans</a:t>
            </a:r>
          </a:p>
          <a:p>
            <a:pPr marR="0">
              <a:spcBef>
                <a:spcPts val="0"/>
              </a:spcBef>
              <a:spcAft>
                <a:spcPts val="0"/>
              </a:spcAft>
            </a:pPr>
            <a:r>
              <a:rPr lang="en-US" sz="2400" dirty="0">
                <a:effectLst/>
                <a:ea typeface="Calibri" panose="020F0502020204030204" pitchFamily="34" charset="0"/>
                <a:cs typeface="Times New Roman" panose="02020603050405020304" pitchFamily="18" charset="0"/>
              </a:rPr>
              <a:t>Application of fiduciary rules to rollover distributions has been a significant concern of DOL since the Obama administration</a:t>
            </a:r>
          </a:p>
          <a:p>
            <a:pPr marL="738188" lvl="1" indent="-276225">
              <a:spcBef>
                <a:spcPts val="0"/>
              </a:spcBef>
              <a:spcAft>
                <a:spcPts val="0"/>
              </a:spcAft>
            </a:pPr>
            <a:r>
              <a:rPr lang="en-US" dirty="0">
                <a:effectLst/>
                <a:ea typeface="Calibri" panose="020F0502020204030204" pitchFamily="34" charset="0"/>
                <a:cs typeface="Times New Roman" panose="02020603050405020304" pitchFamily="18" charset="0"/>
              </a:rPr>
              <a:t>DOL suffered significant defeats in 2018 and February 2023</a:t>
            </a:r>
            <a:endParaRPr lang="en-US" sz="2800" dirty="0">
              <a:effectLst/>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AFBC40E-52CC-40A3-B6B1-95331B4E97A9}"/>
              </a:ext>
            </a:extLst>
          </p:cNvPr>
          <p:cNvSpPr>
            <a:spLocks noGrp="1"/>
          </p:cNvSpPr>
          <p:nvPr>
            <p:ph type="sldNum" sz="quarter" idx="10"/>
          </p:nvPr>
        </p:nvSpPr>
        <p:spPr/>
        <p:txBody>
          <a:bodyPr/>
          <a:lstStyle/>
          <a:p>
            <a:pPr algn="l">
              <a:defRPr/>
            </a:pPr>
            <a:fld id="{37CB416F-4778-B14D-8243-3F2F72A8F2B3}" type="slidenum">
              <a:rPr lang="en-US" smtClean="0"/>
              <a:pPr algn="l">
                <a:defRPr/>
              </a:pPr>
              <a:t>3</a:t>
            </a:fld>
            <a:endParaRPr lang="en-US" dirty="0"/>
          </a:p>
        </p:txBody>
      </p:sp>
    </p:spTree>
    <p:extLst>
      <p:ext uri="{BB962C8B-B14F-4D97-AF65-F5344CB8AC3E}">
        <p14:creationId xmlns:p14="http://schemas.microsoft.com/office/powerpoint/2010/main" val="3902127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8EE67-381D-481B-82D2-32B871A464EF}"/>
              </a:ext>
            </a:extLst>
          </p:cNvPr>
          <p:cNvSpPr>
            <a:spLocks noGrp="1"/>
          </p:cNvSpPr>
          <p:nvPr>
            <p:ph type="title"/>
          </p:nvPr>
        </p:nvSpPr>
        <p:spPr/>
        <p:txBody>
          <a:bodyPr>
            <a:normAutofit/>
          </a:bodyPr>
          <a:lstStyle/>
          <a:p>
            <a:pPr algn="ctr"/>
            <a:r>
              <a:rPr lang="en-US" sz="3200" dirty="0">
                <a:effectLst/>
                <a:ea typeface="Calibri" panose="020F0502020204030204" pitchFamily="34" charset="0"/>
              </a:rPr>
              <a:t>Long Service Part-Time Employees</a:t>
            </a:r>
            <a:endParaRPr lang="en-US" sz="3200" dirty="0"/>
          </a:p>
        </p:txBody>
      </p:sp>
      <p:sp>
        <p:nvSpPr>
          <p:cNvPr id="3" name="Content Placeholder 2">
            <a:extLst>
              <a:ext uri="{FF2B5EF4-FFF2-40B4-BE49-F238E27FC236}">
                <a16:creationId xmlns:a16="http://schemas.microsoft.com/office/drawing/2014/main" id="{62B8F561-A128-448F-8EB3-608B9562D7B6}"/>
              </a:ext>
            </a:extLst>
          </p:cNvPr>
          <p:cNvSpPr>
            <a:spLocks noGrp="1"/>
          </p:cNvSpPr>
          <p:nvPr>
            <p:ph idx="1"/>
          </p:nvPr>
        </p:nvSpPr>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SECURE Act sought to allow long-term, part-time employees to participate in employer’s 401(k) Plan</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SECURE Act changes not applicable to collectively bargained plans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401(k) plans must have dual eligibility requirements:</a:t>
            </a:r>
          </a:p>
          <a:p>
            <a:pPr marL="0" marR="0" indent="0">
              <a:spcBef>
                <a:spcPts val="0"/>
              </a:spcBef>
              <a:spcAft>
                <a:spcPts val="0"/>
              </a:spcAft>
              <a:buNone/>
            </a:pPr>
            <a:endParaRPr lang="en-US" sz="2600" dirty="0">
              <a:effectLst/>
              <a:ea typeface="Calibri" panose="020F0502020204030204" pitchFamily="34" charset="0"/>
              <a:cs typeface="Times New Roman" panose="02020603050405020304" pitchFamily="18" charset="0"/>
            </a:endParaRPr>
          </a:p>
          <a:p>
            <a:pPr marL="741363" lvl="1" indent="-338138">
              <a:spcBef>
                <a:spcPts val="0"/>
              </a:spcBef>
              <a:spcAft>
                <a:spcPts val="0"/>
              </a:spcAft>
            </a:pPr>
            <a:r>
              <a:rPr lang="en-US" sz="2200" dirty="0">
                <a:effectLst/>
                <a:ea typeface="Calibri" panose="020F0502020204030204" pitchFamily="34" charset="0"/>
                <a:cs typeface="Times New Roman" panose="02020603050405020304" pitchFamily="18" charset="0"/>
              </a:rPr>
              <a:t>1 year of service under the 1,000-hour rule </a:t>
            </a:r>
          </a:p>
          <a:p>
            <a:pPr marL="741363" lvl="1" indent="-338138">
              <a:spcBef>
                <a:spcPts val="0"/>
              </a:spcBef>
              <a:spcAft>
                <a:spcPts val="0"/>
              </a:spcAft>
            </a:pPr>
            <a:r>
              <a:rPr lang="en-US" sz="2200" dirty="0">
                <a:effectLst/>
                <a:ea typeface="Calibri" panose="020F0502020204030204" pitchFamily="34" charset="0"/>
                <a:cs typeface="Times New Roman" panose="02020603050405020304" pitchFamily="18" charset="0"/>
              </a:rPr>
              <a:t>3 consecutive years with at least 500 hours of service</a:t>
            </a:r>
          </a:p>
          <a:p>
            <a:endParaRPr lang="en-US" dirty="0"/>
          </a:p>
        </p:txBody>
      </p:sp>
      <p:sp>
        <p:nvSpPr>
          <p:cNvPr id="4" name="Slide Number Placeholder 3">
            <a:extLst>
              <a:ext uri="{FF2B5EF4-FFF2-40B4-BE49-F238E27FC236}">
                <a16:creationId xmlns:a16="http://schemas.microsoft.com/office/drawing/2014/main" id="{B3AF1439-90C9-475C-88A2-E1E687DFE074}"/>
              </a:ext>
            </a:extLst>
          </p:cNvPr>
          <p:cNvSpPr>
            <a:spLocks noGrp="1"/>
          </p:cNvSpPr>
          <p:nvPr>
            <p:ph type="sldNum" sz="quarter" idx="10"/>
          </p:nvPr>
        </p:nvSpPr>
        <p:spPr/>
        <p:txBody>
          <a:bodyPr/>
          <a:lstStyle/>
          <a:p>
            <a:pPr algn="l">
              <a:defRPr/>
            </a:pPr>
            <a:fld id="{37CB416F-4778-B14D-8243-3F2F72A8F2B3}" type="slidenum">
              <a:rPr lang="en-US" smtClean="0"/>
              <a:pPr algn="l">
                <a:defRPr/>
              </a:pPr>
              <a:t>30</a:t>
            </a:fld>
            <a:endParaRPr lang="en-US" dirty="0"/>
          </a:p>
        </p:txBody>
      </p:sp>
    </p:spTree>
    <p:extLst>
      <p:ext uri="{BB962C8B-B14F-4D97-AF65-F5344CB8AC3E}">
        <p14:creationId xmlns:p14="http://schemas.microsoft.com/office/powerpoint/2010/main" val="19180750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FC65-EEF1-459D-B416-37E2734601EE}"/>
              </a:ext>
            </a:extLst>
          </p:cNvPr>
          <p:cNvSpPr>
            <a:spLocks noGrp="1"/>
          </p:cNvSpPr>
          <p:nvPr>
            <p:ph type="title"/>
          </p:nvPr>
        </p:nvSpPr>
        <p:spPr/>
        <p:txBody>
          <a:bodyPr/>
          <a:lstStyle/>
          <a:p>
            <a:pPr algn="ctr"/>
            <a:r>
              <a:rPr lang="en-US" sz="3600" dirty="0">
                <a:effectLst/>
                <a:ea typeface="Calibri" panose="020F0502020204030204" pitchFamily="34" charset="0"/>
              </a:rPr>
              <a:t>Long Service Part-Time Employees</a:t>
            </a:r>
            <a:endParaRPr lang="en-US" dirty="0"/>
          </a:p>
        </p:txBody>
      </p:sp>
      <p:sp>
        <p:nvSpPr>
          <p:cNvPr id="3" name="Content Placeholder 2">
            <a:extLst>
              <a:ext uri="{FF2B5EF4-FFF2-40B4-BE49-F238E27FC236}">
                <a16:creationId xmlns:a16="http://schemas.microsoft.com/office/drawing/2014/main" id="{2AFB5E8A-F237-4EC1-AC8B-2227A08B5C66}"/>
              </a:ext>
            </a:extLst>
          </p:cNvPr>
          <p:cNvSpPr>
            <a:spLocks noGrp="1"/>
          </p:cNvSpPr>
          <p:nvPr>
            <p:ph idx="1"/>
          </p:nvPr>
        </p:nvSpPr>
        <p:spPr/>
        <p:txBody>
          <a:bodyPr/>
          <a:lstStyle/>
          <a:p>
            <a:pPr marR="0">
              <a:spcBef>
                <a:spcPts val="0"/>
              </a:spcBef>
              <a:spcAft>
                <a:spcPts val="0"/>
              </a:spcAft>
            </a:pPr>
            <a:r>
              <a:rPr lang="en-US" sz="2800" dirty="0">
                <a:effectLst/>
                <a:ea typeface="Calibri" panose="020F0502020204030204" pitchFamily="34" charset="0"/>
                <a:cs typeface="Times New Roman" panose="02020603050405020304" pitchFamily="18" charset="0"/>
              </a:rPr>
              <a:t>SECURE Act 2.0 reduced 3-year rule to 2 years, effective for plan years beginning after December 31, 2024</a:t>
            </a:r>
          </a:p>
          <a:p>
            <a:pPr marR="0">
              <a:spcBef>
                <a:spcPts val="0"/>
              </a:spcBef>
              <a:spcAft>
                <a:spcPts val="0"/>
              </a:spcAft>
            </a:pPr>
            <a:r>
              <a:rPr lang="en-US" sz="2800" dirty="0">
                <a:effectLst/>
                <a:ea typeface="Calibri" panose="020F0502020204030204" pitchFamily="34" charset="0"/>
                <a:cs typeface="Times New Roman" panose="02020603050405020304" pitchFamily="18" charset="0"/>
              </a:rPr>
              <a:t>Pre-2021 service is disregarded for vesting purposes to the same extent that service is disregarded for eligibility purposes</a:t>
            </a:r>
          </a:p>
          <a:p>
            <a:endParaRPr lang="en-US" dirty="0"/>
          </a:p>
        </p:txBody>
      </p:sp>
      <p:sp>
        <p:nvSpPr>
          <p:cNvPr id="4" name="Slide Number Placeholder 3">
            <a:extLst>
              <a:ext uri="{FF2B5EF4-FFF2-40B4-BE49-F238E27FC236}">
                <a16:creationId xmlns:a16="http://schemas.microsoft.com/office/drawing/2014/main" id="{E616EF58-B1FE-42E8-A668-ADC424AF6AC2}"/>
              </a:ext>
            </a:extLst>
          </p:cNvPr>
          <p:cNvSpPr>
            <a:spLocks noGrp="1"/>
          </p:cNvSpPr>
          <p:nvPr>
            <p:ph type="sldNum" sz="quarter" idx="10"/>
          </p:nvPr>
        </p:nvSpPr>
        <p:spPr/>
        <p:txBody>
          <a:bodyPr/>
          <a:lstStyle/>
          <a:p>
            <a:pPr algn="l">
              <a:defRPr/>
            </a:pPr>
            <a:fld id="{37CB416F-4778-B14D-8243-3F2F72A8F2B3}" type="slidenum">
              <a:rPr lang="en-US" smtClean="0"/>
              <a:pPr algn="l">
                <a:defRPr/>
              </a:pPr>
              <a:t>31</a:t>
            </a:fld>
            <a:endParaRPr lang="en-US" dirty="0"/>
          </a:p>
        </p:txBody>
      </p:sp>
    </p:spTree>
    <p:extLst>
      <p:ext uri="{BB962C8B-B14F-4D97-AF65-F5344CB8AC3E}">
        <p14:creationId xmlns:p14="http://schemas.microsoft.com/office/powerpoint/2010/main" val="2026205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E9612-2B94-4B99-93A4-42F686387FEC}"/>
              </a:ext>
            </a:extLst>
          </p:cNvPr>
          <p:cNvSpPr>
            <a:spLocks noGrp="1"/>
          </p:cNvSpPr>
          <p:nvPr>
            <p:ph type="title"/>
          </p:nvPr>
        </p:nvSpPr>
        <p:spPr/>
        <p:txBody>
          <a:bodyPr/>
          <a:lstStyle/>
          <a:p>
            <a:pPr algn="ctr"/>
            <a:r>
              <a:rPr lang="en-US" dirty="0"/>
              <a:t>Emergency Savings Account (ESA)</a:t>
            </a:r>
          </a:p>
        </p:txBody>
      </p:sp>
      <p:sp>
        <p:nvSpPr>
          <p:cNvPr id="3" name="Content Placeholder 2">
            <a:extLst>
              <a:ext uri="{FF2B5EF4-FFF2-40B4-BE49-F238E27FC236}">
                <a16:creationId xmlns:a16="http://schemas.microsoft.com/office/drawing/2014/main" id="{17334C35-4FB7-438C-8AB5-E869F3CCDF0D}"/>
              </a:ext>
            </a:extLst>
          </p:cNvPr>
          <p:cNvSpPr>
            <a:spLocks noGrp="1"/>
          </p:cNvSpPr>
          <p:nvPr>
            <p:ph idx="1"/>
          </p:nvPr>
        </p:nvSpPr>
        <p:spPr/>
        <p:txBody>
          <a:bodyPr/>
          <a:lstStyle/>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Sometimes referred to as “side car account”</a:t>
            </a:r>
          </a:p>
          <a:p>
            <a:pPr marL="403225" marR="0" indent="-403225">
              <a:spcBef>
                <a:spcPts val="0"/>
              </a:spcBef>
              <a:spcAft>
                <a:spcPts val="0"/>
              </a:spcAft>
            </a:pPr>
            <a:r>
              <a:rPr lang="en-US" sz="2600" dirty="0">
                <a:effectLst/>
                <a:ea typeface="Calibri" panose="020F0502020204030204" pitchFamily="34" charset="0"/>
                <a:cs typeface="Times New Roman" panose="02020603050405020304" pitchFamily="18" charset="0"/>
              </a:rPr>
              <a:t>Optional provision to be offered to nonhighly compensated plan participants</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Employee must be participant to be eligible for ESA</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Employer may automatically opt employees in at no more than 3% of salary</a:t>
            </a:r>
          </a:p>
          <a:p>
            <a:pPr marL="688975" lvl="1" indent="-344488">
              <a:spcBef>
                <a:spcPts val="0"/>
              </a:spcBef>
              <a:spcAft>
                <a:spcPts val="0"/>
              </a:spcAft>
            </a:pPr>
            <a:r>
              <a:rPr lang="en-US" sz="2200" dirty="0">
                <a:effectLst/>
                <a:ea typeface="Calibri" panose="020F0502020204030204" pitchFamily="34" charset="0"/>
                <a:cs typeface="Times New Roman" panose="02020603050405020304" pitchFamily="18" charset="0"/>
              </a:rPr>
              <a:t>Automatic enrollment in ESA permissible but not required</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Employee contributions capped at $2,500 (lower if set by employer)</a:t>
            </a:r>
          </a:p>
          <a:p>
            <a:pPr marL="688975" lvl="1">
              <a:spcBef>
                <a:spcPts val="0"/>
              </a:spcBef>
              <a:spcAft>
                <a:spcPts val="0"/>
              </a:spcAft>
            </a:pPr>
            <a:r>
              <a:rPr lang="en-US" sz="2200" dirty="0">
                <a:effectLst/>
                <a:ea typeface="Calibri" panose="020F0502020204030204" pitchFamily="34" charset="0"/>
                <a:cs typeface="Times New Roman" panose="02020603050405020304" pitchFamily="18" charset="0"/>
              </a:rPr>
              <a:t>Treated as Roth contribution, subject to ACP testing</a:t>
            </a:r>
          </a:p>
          <a:p>
            <a:endParaRPr lang="en-US" dirty="0"/>
          </a:p>
        </p:txBody>
      </p:sp>
      <p:sp>
        <p:nvSpPr>
          <p:cNvPr id="4" name="Slide Number Placeholder 3">
            <a:extLst>
              <a:ext uri="{FF2B5EF4-FFF2-40B4-BE49-F238E27FC236}">
                <a16:creationId xmlns:a16="http://schemas.microsoft.com/office/drawing/2014/main" id="{F915EAEA-55A7-42D8-AE3C-855968CFCD99}"/>
              </a:ext>
            </a:extLst>
          </p:cNvPr>
          <p:cNvSpPr>
            <a:spLocks noGrp="1"/>
          </p:cNvSpPr>
          <p:nvPr>
            <p:ph type="sldNum" sz="quarter" idx="10"/>
          </p:nvPr>
        </p:nvSpPr>
        <p:spPr/>
        <p:txBody>
          <a:bodyPr/>
          <a:lstStyle/>
          <a:p>
            <a:pPr algn="l">
              <a:defRPr/>
            </a:pPr>
            <a:fld id="{37CB416F-4778-B14D-8243-3F2F72A8F2B3}" type="slidenum">
              <a:rPr lang="en-US" smtClean="0"/>
              <a:pPr algn="l">
                <a:defRPr/>
              </a:pPr>
              <a:t>32</a:t>
            </a:fld>
            <a:endParaRPr lang="en-US" dirty="0"/>
          </a:p>
        </p:txBody>
      </p:sp>
    </p:spTree>
    <p:extLst>
      <p:ext uri="{BB962C8B-B14F-4D97-AF65-F5344CB8AC3E}">
        <p14:creationId xmlns:p14="http://schemas.microsoft.com/office/powerpoint/2010/main" val="17385360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0615-DFCE-44CE-8BF8-5F03E27706D9}"/>
              </a:ext>
            </a:extLst>
          </p:cNvPr>
          <p:cNvSpPr>
            <a:spLocks noGrp="1"/>
          </p:cNvSpPr>
          <p:nvPr>
            <p:ph type="title"/>
          </p:nvPr>
        </p:nvSpPr>
        <p:spPr/>
        <p:txBody>
          <a:bodyPr/>
          <a:lstStyle/>
          <a:p>
            <a:pPr algn="ctr"/>
            <a:r>
              <a:rPr lang="en-US" dirty="0"/>
              <a:t>Emergency Savings Account (ESA)</a:t>
            </a:r>
          </a:p>
        </p:txBody>
      </p:sp>
      <p:sp>
        <p:nvSpPr>
          <p:cNvPr id="3" name="Content Placeholder 2">
            <a:extLst>
              <a:ext uri="{FF2B5EF4-FFF2-40B4-BE49-F238E27FC236}">
                <a16:creationId xmlns:a16="http://schemas.microsoft.com/office/drawing/2014/main" id="{385C1891-71FA-43C4-A512-9B248EF0E630}"/>
              </a:ext>
            </a:extLst>
          </p:cNvPr>
          <p:cNvSpPr>
            <a:spLocks noGrp="1"/>
          </p:cNvSpPr>
          <p:nvPr>
            <p:ph idx="1"/>
          </p:nvPr>
        </p:nvSpPr>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First four withdrawals each year not subject to any fees or charges based solely upon the withdrawal</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Withdrawals must be permitted at least once per month</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Must be invested with a goal of preserving principal and a reasonable rate of return, consistent with the need for liquidity</a:t>
            </a:r>
          </a:p>
          <a:p>
            <a:pPr marL="0" marR="0" indent="0">
              <a:spcBef>
                <a:spcPts val="0"/>
              </a:spcBef>
              <a:spcAft>
                <a:spcPts val="0"/>
              </a:spcAft>
              <a:buNone/>
            </a:pPr>
            <a:endParaRPr lang="en-US" sz="2600" dirty="0">
              <a:effectLst/>
              <a:ea typeface="Calibri" panose="020F0502020204030204" pitchFamily="34" charset="0"/>
              <a:cs typeface="Times New Roman" panose="02020603050405020304" pitchFamily="18" charset="0"/>
            </a:endParaRP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Matching contributions on ESA not required, but if plan generally matches Roth contributions, these contributions could be invested in same manner</a:t>
            </a:r>
          </a:p>
        </p:txBody>
      </p:sp>
      <p:sp>
        <p:nvSpPr>
          <p:cNvPr id="4" name="Slide Number Placeholder 3">
            <a:extLst>
              <a:ext uri="{FF2B5EF4-FFF2-40B4-BE49-F238E27FC236}">
                <a16:creationId xmlns:a16="http://schemas.microsoft.com/office/drawing/2014/main" id="{0C0531E8-7502-446E-9CCE-43FEFB043F9B}"/>
              </a:ext>
            </a:extLst>
          </p:cNvPr>
          <p:cNvSpPr>
            <a:spLocks noGrp="1"/>
          </p:cNvSpPr>
          <p:nvPr>
            <p:ph type="sldNum" sz="quarter" idx="10"/>
          </p:nvPr>
        </p:nvSpPr>
        <p:spPr/>
        <p:txBody>
          <a:bodyPr/>
          <a:lstStyle/>
          <a:p>
            <a:pPr algn="l">
              <a:defRPr/>
            </a:pPr>
            <a:fld id="{37CB416F-4778-B14D-8243-3F2F72A8F2B3}" type="slidenum">
              <a:rPr lang="en-US" smtClean="0"/>
              <a:pPr algn="l">
                <a:defRPr/>
              </a:pPr>
              <a:t>33</a:t>
            </a:fld>
            <a:endParaRPr lang="en-US" dirty="0"/>
          </a:p>
        </p:txBody>
      </p:sp>
    </p:spTree>
    <p:extLst>
      <p:ext uri="{BB962C8B-B14F-4D97-AF65-F5344CB8AC3E}">
        <p14:creationId xmlns:p14="http://schemas.microsoft.com/office/powerpoint/2010/main" val="624475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6289-E59E-41B0-91AC-C0CE4C657F2D}"/>
              </a:ext>
            </a:extLst>
          </p:cNvPr>
          <p:cNvSpPr>
            <a:spLocks noGrp="1"/>
          </p:cNvSpPr>
          <p:nvPr>
            <p:ph type="title"/>
          </p:nvPr>
        </p:nvSpPr>
        <p:spPr/>
        <p:txBody>
          <a:bodyPr/>
          <a:lstStyle/>
          <a:p>
            <a:pPr algn="ctr"/>
            <a:r>
              <a:rPr lang="en-US" dirty="0"/>
              <a:t>Emergency Savings Account (ESA)</a:t>
            </a:r>
          </a:p>
        </p:txBody>
      </p:sp>
      <p:sp>
        <p:nvSpPr>
          <p:cNvPr id="3" name="Content Placeholder 2">
            <a:extLst>
              <a:ext uri="{FF2B5EF4-FFF2-40B4-BE49-F238E27FC236}">
                <a16:creationId xmlns:a16="http://schemas.microsoft.com/office/drawing/2014/main" id="{FF97F200-B3ED-441C-9586-AF109EDBC315}"/>
              </a:ext>
            </a:extLst>
          </p:cNvPr>
          <p:cNvSpPr>
            <a:spLocks noGrp="1"/>
          </p:cNvSpPr>
          <p:nvPr>
            <p:ph idx="1"/>
          </p:nvPr>
        </p:nvSpPr>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ESA should be taken into account in determining cash out limit</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At separation from service, ESA can be rolled into their Roth defined contribution plan (if they have one) or IRA</a:t>
            </a:r>
          </a:p>
          <a:p>
            <a:pPr lvl="1">
              <a:spcBef>
                <a:spcPts val="0"/>
              </a:spcBef>
              <a:spcAft>
                <a:spcPts val="0"/>
              </a:spcAft>
            </a:pPr>
            <a:r>
              <a:rPr lang="en-US" sz="2200" dirty="0">
                <a:effectLst/>
                <a:ea typeface="Calibri" panose="020F0502020204030204" pitchFamily="34" charset="0"/>
                <a:cs typeface="Times New Roman" panose="02020603050405020304" pitchFamily="18" charset="0"/>
              </a:rPr>
              <a:t>Since these are emergency distributions, unclear if IRS could prohibit rollover</a:t>
            </a:r>
          </a:p>
          <a:p>
            <a:endParaRPr lang="en-US" dirty="0"/>
          </a:p>
        </p:txBody>
      </p:sp>
      <p:sp>
        <p:nvSpPr>
          <p:cNvPr id="4" name="Slide Number Placeholder 3">
            <a:extLst>
              <a:ext uri="{FF2B5EF4-FFF2-40B4-BE49-F238E27FC236}">
                <a16:creationId xmlns:a16="http://schemas.microsoft.com/office/drawing/2014/main" id="{610E4188-E79C-4F75-9D03-9ABEA39FB07E}"/>
              </a:ext>
            </a:extLst>
          </p:cNvPr>
          <p:cNvSpPr>
            <a:spLocks noGrp="1"/>
          </p:cNvSpPr>
          <p:nvPr>
            <p:ph type="sldNum" sz="quarter" idx="10"/>
          </p:nvPr>
        </p:nvSpPr>
        <p:spPr/>
        <p:txBody>
          <a:bodyPr/>
          <a:lstStyle/>
          <a:p>
            <a:pPr algn="l">
              <a:defRPr/>
            </a:pPr>
            <a:fld id="{37CB416F-4778-B14D-8243-3F2F72A8F2B3}" type="slidenum">
              <a:rPr lang="en-US" smtClean="0"/>
              <a:pPr algn="l">
                <a:defRPr/>
              </a:pPr>
              <a:t>34</a:t>
            </a:fld>
            <a:endParaRPr lang="en-US" dirty="0"/>
          </a:p>
        </p:txBody>
      </p:sp>
    </p:spTree>
    <p:extLst>
      <p:ext uri="{BB962C8B-B14F-4D97-AF65-F5344CB8AC3E}">
        <p14:creationId xmlns:p14="http://schemas.microsoft.com/office/powerpoint/2010/main" val="41287675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A28C2-7460-4816-8316-BE164719404B}"/>
              </a:ext>
            </a:extLst>
          </p:cNvPr>
          <p:cNvSpPr>
            <a:spLocks noGrp="1"/>
          </p:cNvSpPr>
          <p:nvPr>
            <p:ph type="title"/>
          </p:nvPr>
        </p:nvSpPr>
        <p:spPr/>
        <p:txBody>
          <a:bodyPr/>
          <a:lstStyle/>
          <a:p>
            <a:pPr algn="ctr"/>
            <a:r>
              <a:rPr lang="en-US" dirty="0"/>
              <a:t>Defined Benefit Plan Changes</a:t>
            </a:r>
          </a:p>
        </p:txBody>
      </p:sp>
      <p:sp>
        <p:nvSpPr>
          <p:cNvPr id="3" name="Content Placeholder 2">
            <a:extLst>
              <a:ext uri="{FF2B5EF4-FFF2-40B4-BE49-F238E27FC236}">
                <a16:creationId xmlns:a16="http://schemas.microsoft.com/office/drawing/2014/main" id="{26844802-0BC5-4192-8C69-386585174BE0}"/>
              </a:ext>
            </a:extLst>
          </p:cNvPr>
          <p:cNvSpPr>
            <a:spLocks noGrp="1"/>
          </p:cNvSpPr>
          <p:nvPr>
            <p:ph idx="1"/>
          </p:nvPr>
        </p:nvSpPr>
        <p:spPr>
          <a:xfrm>
            <a:off x="1066800" y="1447800"/>
            <a:ext cx="7620000" cy="4800600"/>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While most of SECURE Act 2.0 changes are aimed at defined contribution plans, there are provisions applicable to defined benefit plans</a:t>
            </a:r>
            <a:endParaRPr lang="en-US" sz="1800" dirty="0">
              <a:effectLst/>
              <a:ea typeface="Calibri" panose="020F0502020204030204" pitchFamily="34" charset="0"/>
              <a:cs typeface="Times New Roman" panose="02020603050405020304" pitchFamily="18" charset="0"/>
            </a:endParaRP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Prior to SECURE 2.0, the PBGC variable rate premium was indexed each year by a cost-of-living index </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Effective December 29, 2002, Secure 2.0 eliminated future indexing</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Variable rate premium is frozen at a rate of $52 for each $1,000 of unfunded vested benefits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Effective for plan years beginning in 2023, additional information is added to the annual defined benefit plan funding notice to make it more useful to plan participants</a:t>
            </a:r>
          </a:p>
        </p:txBody>
      </p:sp>
      <p:sp>
        <p:nvSpPr>
          <p:cNvPr id="4" name="Slide Number Placeholder 3">
            <a:extLst>
              <a:ext uri="{FF2B5EF4-FFF2-40B4-BE49-F238E27FC236}">
                <a16:creationId xmlns:a16="http://schemas.microsoft.com/office/drawing/2014/main" id="{28BC2F0B-2EF8-4790-89E8-F2354CA64891}"/>
              </a:ext>
            </a:extLst>
          </p:cNvPr>
          <p:cNvSpPr>
            <a:spLocks noGrp="1"/>
          </p:cNvSpPr>
          <p:nvPr>
            <p:ph type="sldNum" sz="quarter" idx="10"/>
          </p:nvPr>
        </p:nvSpPr>
        <p:spPr/>
        <p:txBody>
          <a:bodyPr/>
          <a:lstStyle/>
          <a:p>
            <a:pPr algn="l">
              <a:defRPr/>
            </a:pPr>
            <a:fld id="{37CB416F-4778-B14D-8243-3F2F72A8F2B3}" type="slidenum">
              <a:rPr lang="en-US" smtClean="0"/>
              <a:pPr algn="l">
                <a:defRPr/>
              </a:pPr>
              <a:t>35</a:t>
            </a:fld>
            <a:endParaRPr lang="en-US" dirty="0"/>
          </a:p>
        </p:txBody>
      </p:sp>
    </p:spTree>
    <p:extLst>
      <p:ext uri="{BB962C8B-B14F-4D97-AF65-F5344CB8AC3E}">
        <p14:creationId xmlns:p14="http://schemas.microsoft.com/office/powerpoint/2010/main" val="40033138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F3531-38BE-4106-A7AE-B0CB66306DD5}"/>
              </a:ext>
            </a:extLst>
          </p:cNvPr>
          <p:cNvSpPr>
            <a:spLocks noGrp="1"/>
          </p:cNvSpPr>
          <p:nvPr>
            <p:ph type="title"/>
          </p:nvPr>
        </p:nvSpPr>
        <p:spPr/>
        <p:txBody>
          <a:bodyPr/>
          <a:lstStyle/>
          <a:p>
            <a:pPr algn="ctr"/>
            <a:r>
              <a:rPr lang="en-US" dirty="0"/>
              <a:t>Defined Benefit Plan Changes</a:t>
            </a:r>
          </a:p>
        </p:txBody>
      </p:sp>
      <p:sp>
        <p:nvSpPr>
          <p:cNvPr id="3" name="Content Placeholder 2">
            <a:extLst>
              <a:ext uri="{FF2B5EF4-FFF2-40B4-BE49-F238E27FC236}">
                <a16:creationId xmlns:a16="http://schemas.microsoft.com/office/drawing/2014/main" id="{C66AECB7-AD42-470B-9A4D-B0E5CD46D36E}"/>
              </a:ext>
            </a:extLst>
          </p:cNvPr>
          <p:cNvSpPr>
            <a:spLocks noGrp="1"/>
          </p:cNvSpPr>
          <p:nvPr>
            <p:ph idx="1"/>
          </p:nvPr>
        </p:nvSpPr>
        <p:spPr>
          <a:xfrm>
            <a:off x="1066800" y="1447800"/>
            <a:ext cx="7620000" cy="4966335"/>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For purposes of the minimum funding rules, a pension plan is not required to assume that after the valuation date there will be future mortality improvements of greater than 0.78</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IRS instructed to modify the 0.78 in the future as necessary to reflect material changes in overall rate of improvement projected by Social Security Administration</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Under a Code Section 420 provision scheduled to expire in 2025, assets from the pension portion of a defined benefit plan may be transferred to a Code Section 401(h) account for retiree health benefits if plan is substantially overfunded and other conditions are satisfied</a:t>
            </a:r>
          </a:p>
        </p:txBody>
      </p:sp>
      <p:sp>
        <p:nvSpPr>
          <p:cNvPr id="4" name="Slide Number Placeholder 3">
            <a:extLst>
              <a:ext uri="{FF2B5EF4-FFF2-40B4-BE49-F238E27FC236}">
                <a16:creationId xmlns:a16="http://schemas.microsoft.com/office/drawing/2014/main" id="{AF13ED8C-7B0B-4210-8584-65983A80B071}"/>
              </a:ext>
            </a:extLst>
          </p:cNvPr>
          <p:cNvSpPr>
            <a:spLocks noGrp="1"/>
          </p:cNvSpPr>
          <p:nvPr>
            <p:ph type="sldNum" sz="quarter" idx="10"/>
          </p:nvPr>
        </p:nvSpPr>
        <p:spPr/>
        <p:txBody>
          <a:bodyPr/>
          <a:lstStyle/>
          <a:p>
            <a:pPr algn="l">
              <a:defRPr/>
            </a:pPr>
            <a:fld id="{37CB416F-4778-B14D-8243-3F2F72A8F2B3}" type="slidenum">
              <a:rPr lang="en-US" smtClean="0"/>
              <a:pPr algn="l">
                <a:defRPr/>
              </a:pPr>
              <a:t>36</a:t>
            </a:fld>
            <a:endParaRPr lang="en-US" dirty="0"/>
          </a:p>
        </p:txBody>
      </p:sp>
    </p:spTree>
    <p:extLst>
      <p:ext uri="{BB962C8B-B14F-4D97-AF65-F5344CB8AC3E}">
        <p14:creationId xmlns:p14="http://schemas.microsoft.com/office/powerpoint/2010/main" val="34706096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60751-75CC-4D99-A60C-9C45ADEE3E98}"/>
              </a:ext>
            </a:extLst>
          </p:cNvPr>
          <p:cNvSpPr>
            <a:spLocks noGrp="1"/>
          </p:cNvSpPr>
          <p:nvPr>
            <p:ph type="title"/>
          </p:nvPr>
        </p:nvSpPr>
        <p:spPr/>
        <p:txBody>
          <a:bodyPr/>
          <a:lstStyle/>
          <a:p>
            <a:pPr algn="ctr"/>
            <a:r>
              <a:rPr lang="en-US" dirty="0"/>
              <a:t>Defined Benefit Plan Changes</a:t>
            </a:r>
          </a:p>
        </p:txBody>
      </p:sp>
      <p:sp>
        <p:nvSpPr>
          <p:cNvPr id="3" name="Content Placeholder 2">
            <a:extLst>
              <a:ext uri="{FF2B5EF4-FFF2-40B4-BE49-F238E27FC236}">
                <a16:creationId xmlns:a16="http://schemas.microsoft.com/office/drawing/2014/main" id="{82248A5E-9592-49E2-BF20-E04FCE91965A}"/>
              </a:ext>
            </a:extLst>
          </p:cNvPr>
          <p:cNvSpPr>
            <a:spLocks noGrp="1"/>
          </p:cNvSpPr>
          <p:nvPr>
            <p:ph idx="1"/>
          </p:nvPr>
        </p:nvSpPr>
        <p:spPr>
          <a:xfrm>
            <a:off x="1066800" y="1417638"/>
            <a:ext cx="7620000" cy="4754562"/>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Effective for transfers occurring after December 29, 2022, the ability to make transfers is extended until 2032</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Percentage funding is lowered from 125% to 110% if no more than 1.75% of plan’s pension assets are transferred to the 401(h) account</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Unless a participant elects otherwise, the statement that must be provided to participants who first become eligible to participate after December 31, 2025, or beneficiaries first eligible for benefits after December 31, 2025, once every 3 years must be a paper statement</a:t>
            </a:r>
            <a:endParaRPr lang="en-US" sz="2800" dirty="0">
              <a:effectLst/>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495EFD6-002C-48C9-8C99-734E66C1BEAC}"/>
              </a:ext>
            </a:extLst>
          </p:cNvPr>
          <p:cNvSpPr>
            <a:spLocks noGrp="1"/>
          </p:cNvSpPr>
          <p:nvPr>
            <p:ph type="sldNum" sz="quarter" idx="10"/>
          </p:nvPr>
        </p:nvSpPr>
        <p:spPr/>
        <p:txBody>
          <a:bodyPr/>
          <a:lstStyle/>
          <a:p>
            <a:pPr algn="l">
              <a:defRPr/>
            </a:pPr>
            <a:fld id="{37CB416F-4778-B14D-8243-3F2F72A8F2B3}" type="slidenum">
              <a:rPr lang="en-US" smtClean="0"/>
              <a:pPr algn="l">
                <a:defRPr/>
              </a:pPr>
              <a:t>37</a:t>
            </a:fld>
            <a:endParaRPr lang="en-US" dirty="0"/>
          </a:p>
        </p:txBody>
      </p:sp>
    </p:spTree>
    <p:extLst>
      <p:ext uri="{BB962C8B-B14F-4D97-AF65-F5344CB8AC3E}">
        <p14:creationId xmlns:p14="http://schemas.microsoft.com/office/powerpoint/2010/main" val="5977162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44CFD-5BAF-4237-93B8-3EE90A222734}"/>
              </a:ext>
            </a:extLst>
          </p:cNvPr>
          <p:cNvSpPr>
            <a:spLocks noGrp="1"/>
          </p:cNvSpPr>
          <p:nvPr>
            <p:ph type="title"/>
          </p:nvPr>
        </p:nvSpPr>
        <p:spPr/>
        <p:txBody>
          <a:bodyPr/>
          <a:lstStyle/>
          <a:p>
            <a:pPr algn="ctr"/>
            <a:r>
              <a:rPr lang="en-US" dirty="0"/>
              <a:t>Defined Benefit Plan Changes</a:t>
            </a:r>
          </a:p>
        </p:txBody>
      </p:sp>
      <p:sp>
        <p:nvSpPr>
          <p:cNvPr id="3" name="Content Placeholder 2">
            <a:extLst>
              <a:ext uri="{FF2B5EF4-FFF2-40B4-BE49-F238E27FC236}">
                <a16:creationId xmlns:a16="http://schemas.microsoft.com/office/drawing/2014/main" id="{582FB78F-427D-490C-A391-E7BAD7D3F52E}"/>
              </a:ext>
            </a:extLst>
          </p:cNvPr>
          <p:cNvSpPr>
            <a:spLocks noGrp="1"/>
          </p:cNvSpPr>
          <p:nvPr>
            <p:ph idx="1"/>
          </p:nvPr>
        </p:nvSpPr>
        <p:spPr>
          <a:xfrm>
            <a:off x="1066800" y="1417638"/>
            <a:ext cx="7620000" cy="4373563"/>
          </a:xfrm>
        </p:spPr>
        <p:txBody>
          <a:bodyPr/>
          <a:lstStyle/>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Paper statements not required for participants and beneficiaries in plan prior to December 31, 2025, who have requested to receive electronic statements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Plan administrators of a plan offering a lump sum window must provide plan participants and retires with specified information 90 days before the window</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Intended to address asymmetry of information between plan sponsors and participants and beneficiaries, to allow them to compare benefits under the plan and the lump sum</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Will explain how lump sum was calculated</a:t>
            </a:r>
          </a:p>
        </p:txBody>
      </p:sp>
      <p:sp>
        <p:nvSpPr>
          <p:cNvPr id="4" name="Slide Number Placeholder 3">
            <a:extLst>
              <a:ext uri="{FF2B5EF4-FFF2-40B4-BE49-F238E27FC236}">
                <a16:creationId xmlns:a16="http://schemas.microsoft.com/office/drawing/2014/main" id="{8FCF46ED-C18F-4874-8A27-7724BCB2BACD}"/>
              </a:ext>
            </a:extLst>
          </p:cNvPr>
          <p:cNvSpPr>
            <a:spLocks noGrp="1"/>
          </p:cNvSpPr>
          <p:nvPr>
            <p:ph type="sldNum" sz="quarter" idx="10"/>
          </p:nvPr>
        </p:nvSpPr>
        <p:spPr/>
        <p:txBody>
          <a:bodyPr/>
          <a:lstStyle/>
          <a:p>
            <a:pPr algn="l">
              <a:defRPr/>
            </a:pPr>
            <a:fld id="{37CB416F-4778-B14D-8243-3F2F72A8F2B3}" type="slidenum">
              <a:rPr lang="en-US" smtClean="0"/>
              <a:pPr algn="l">
                <a:defRPr/>
              </a:pPr>
              <a:t>38</a:t>
            </a:fld>
            <a:endParaRPr lang="en-US" dirty="0"/>
          </a:p>
        </p:txBody>
      </p:sp>
    </p:spTree>
    <p:extLst>
      <p:ext uri="{BB962C8B-B14F-4D97-AF65-F5344CB8AC3E}">
        <p14:creationId xmlns:p14="http://schemas.microsoft.com/office/powerpoint/2010/main" val="39044672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0C064-E08C-46C5-B1B2-9DC2B77194C6}"/>
              </a:ext>
            </a:extLst>
          </p:cNvPr>
          <p:cNvSpPr>
            <a:spLocks noGrp="1"/>
          </p:cNvSpPr>
          <p:nvPr>
            <p:ph type="title"/>
          </p:nvPr>
        </p:nvSpPr>
        <p:spPr/>
        <p:txBody>
          <a:bodyPr/>
          <a:lstStyle/>
          <a:p>
            <a:pPr algn="ctr"/>
            <a:r>
              <a:rPr lang="en-US" dirty="0"/>
              <a:t>Defined Benefit Plan Changes</a:t>
            </a:r>
          </a:p>
        </p:txBody>
      </p:sp>
      <p:sp>
        <p:nvSpPr>
          <p:cNvPr id="3" name="Content Placeholder 2">
            <a:extLst>
              <a:ext uri="{FF2B5EF4-FFF2-40B4-BE49-F238E27FC236}">
                <a16:creationId xmlns:a16="http://schemas.microsoft.com/office/drawing/2014/main" id="{0F2712AB-0AE1-468A-9892-2EB3414706EF}"/>
              </a:ext>
            </a:extLst>
          </p:cNvPr>
          <p:cNvSpPr>
            <a:spLocks noGrp="1"/>
          </p:cNvSpPr>
          <p:nvPr>
            <p:ph idx="1"/>
          </p:nvPr>
        </p:nvSpPr>
        <p:spPr>
          <a:xfrm>
            <a:off x="1066800" y="1447800"/>
            <a:ext cx="7620000" cy="4495799"/>
          </a:xfrm>
        </p:spPr>
        <p:txBody>
          <a:bodyPr/>
          <a:lstStyle/>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Ramifications of electing a lump sum, such as loss of federal protections</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Tax rules relating to lump sums</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Details about election period</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Where to follow up with questions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Plan administrator to notify DOL and PBGC informing them of window</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Information must be available on public website, with confidential information protected</a:t>
            </a:r>
          </a:p>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No specific effective date</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DOL to issue regulations by December 29, 2023, but cannot be effective earlier than that date</a:t>
            </a:r>
          </a:p>
          <a:p>
            <a:endParaRPr lang="en-US" dirty="0"/>
          </a:p>
        </p:txBody>
      </p:sp>
      <p:sp>
        <p:nvSpPr>
          <p:cNvPr id="4" name="Slide Number Placeholder 3">
            <a:extLst>
              <a:ext uri="{FF2B5EF4-FFF2-40B4-BE49-F238E27FC236}">
                <a16:creationId xmlns:a16="http://schemas.microsoft.com/office/drawing/2014/main" id="{80F7B57E-79A6-40E8-BE60-D061298E4F86}"/>
              </a:ext>
            </a:extLst>
          </p:cNvPr>
          <p:cNvSpPr>
            <a:spLocks noGrp="1"/>
          </p:cNvSpPr>
          <p:nvPr>
            <p:ph type="sldNum" sz="quarter" idx="10"/>
          </p:nvPr>
        </p:nvSpPr>
        <p:spPr/>
        <p:txBody>
          <a:bodyPr/>
          <a:lstStyle/>
          <a:p>
            <a:pPr algn="l">
              <a:defRPr/>
            </a:pPr>
            <a:fld id="{37CB416F-4778-B14D-8243-3F2F72A8F2B3}" type="slidenum">
              <a:rPr lang="en-US" smtClean="0"/>
              <a:pPr algn="l">
                <a:defRPr/>
              </a:pPr>
              <a:t>39</a:t>
            </a:fld>
            <a:endParaRPr lang="en-US" dirty="0"/>
          </a:p>
        </p:txBody>
      </p:sp>
    </p:spTree>
    <p:extLst>
      <p:ext uri="{BB962C8B-B14F-4D97-AF65-F5344CB8AC3E}">
        <p14:creationId xmlns:p14="http://schemas.microsoft.com/office/powerpoint/2010/main" val="2429497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CB6B8-BD25-431C-9567-0FB94DB3A13A}"/>
              </a:ext>
            </a:extLst>
          </p:cNvPr>
          <p:cNvSpPr>
            <a:spLocks noGrp="1"/>
          </p:cNvSpPr>
          <p:nvPr>
            <p:ph type="title"/>
          </p:nvPr>
        </p:nvSpPr>
        <p:spPr/>
        <p:txBody>
          <a:bodyPr>
            <a:normAutofit fontScale="90000"/>
          </a:bodyPr>
          <a:lstStyle/>
          <a:p>
            <a:pPr algn="ctr"/>
            <a:r>
              <a:rPr lang="en-US" dirty="0"/>
              <a:t>Matching Contributions on</a:t>
            </a:r>
            <a:br>
              <a:rPr lang="en-US" dirty="0"/>
            </a:br>
            <a:r>
              <a:rPr lang="en-US" dirty="0"/>
              <a:t>Student Loan Repayments</a:t>
            </a:r>
          </a:p>
        </p:txBody>
      </p:sp>
      <p:sp>
        <p:nvSpPr>
          <p:cNvPr id="3" name="Content Placeholder 2">
            <a:extLst>
              <a:ext uri="{FF2B5EF4-FFF2-40B4-BE49-F238E27FC236}">
                <a16:creationId xmlns:a16="http://schemas.microsoft.com/office/drawing/2014/main" id="{91B67761-9CD2-4CD8-9842-99778C4C2FF3}"/>
              </a:ext>
            </a:extLst>
          </p:cNvPr>
          <p:cNvSpPr>
            <a:spLocks noGrp="1"/>
          </p:cNvSpPr>
          <p:nvPr>
            <p:ph idx="1"/>
          </p:nvPr>
        </p:nvSpPr>
        <p:spPr/>
        <p:txBody>
          <a:bodyPr/>
          <a:lstStyle/>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First approved in a private letter ruling to Abbott </a:t>
            </a:r>
          </a:p>
          <a:p>
            <a:pPr marL="684213" lvl="1" indent="-231775">
              <a:spcBef>
                <a:spcPts val="0"/>
              </a:spcBef>
              <a:spcAft>
                <a:spcPts val="0"/>
              </a:spcAft>
            </a:pPr>
            <a:r>
              <a:rPr lang="en-US" sz="2200" dirty="0">
                <a:effectLst/>
                <a:ea typeface="Calibri" panose="020F0502020204030204" pitchFamily="34" charset="0"/>
                <a:cs typeface="Times New Roman" panose="02020603050405020304" pitchFamily="18" charset="0"/>
              </a:rPr>
              <a:t>IRS would not issue a revenue ruling on subject</a:t>
            </a:r>
          </a:p>
          <a:p>
            <a:pPr marL="684213" lvl="1" indent="-231775">
              <a:spcBef>
                <a:spcPts val="0"/>
              </a:spcBef>
              <a:spcAft>
                <a:spcPts val="0"/>
              </a:spcAft>
            </a:pPr>
            <a:r>
              <a:rPr lang="en-US" sz="2200" dirty="0">
                <a:ea typeface="Calibri" panose="020F0502020204030204" pitchFamily="34" charset="0"/>
                <a:cs typeface="Times New Roman" panose="02020603050405020304" pitchFamily="18" charset="0"/>
              </a:rPr>
              <a:t>Was unavailable in safe harbor 401(k) plans</a:t>
            </a:r>
            <a:endParaRPr lang="en-US" sz="2200" dirty="0">
              <a:effectLst/>
              <a:ea typeface="Calibri" panose="020F0502020204030204" pitchFamily="34" charset="0"/>
              <a:cs typeface="Times New Roman" panose="02020603050405020304" pitchFamily="18" charset="0"/>
            </a:endParaRPr>
          </a:p>
          <a:p>
            <a:pPr marL="341313" marR="0" indent="-285750">
              <a:spcBef>
                <a:spcPts val="0"/>
              </a:spcBef>
              <a:spcAft>
                <a:spcPts val="0"/>
              </a:spcAft>
            </a:pPr>
            <a:r>
              <a:rPr lang="en-US" sz="2600" dirty="0">
                <a:effectLst/>
                <a:ea typeface="Calibri" panose="020F0502020204030204" pitchFamily="34" charset="0"/>
                <a:cs typeface="Times New Roman" panose="02020603050405020304" pitchFamily="18" charset="0"/>
              </a:rPr>
              <a:t>Addressed in SECURE 2.0 for Plan Years beginning in 2024</a:t>
            </a:r>
          </a:p>
          <a:p>
            <a:pPr marL="684213" lvl="1" indent="-287338">
              <a:spcBef>
                <a:spcPts val="0"/>
              </a:spcBef>
              <a:spcAft>
                <a:spcPts val="0"/>
              </a:spcAft>
            </a:pPr>
            <a:r>
              <a:rPr lang="en-US" sz="2200" dirty="0">
                <a:effectLst/>
                <a:ea typeface="Calibri" panose="020F0502020204030204" pitchFamily="34" charset="0"/>
                <a:cs typeface="Times New Roman" panose="02020603050405020304" pitchFamily="18" charset="0"/>
              </a:rPr>
              <a:t>Plans that had been offering some form based upon Abbott design in 2023 would need to continue to treat employer contributions as nonelective contributions, rather than matching contributions</a:t>
            </a:r>
          </a:p>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Optional plan provision </a:t>
            </a:r>
          </a:p>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Can be implemented in a 401(k) safe harbor plan</a:t>
            </a:r>
          </a:p>
          <a:p>
            <a:endParaRPr lang="en-US" dirty="0"/>
          </a:p>
        </p:txBody>
      </p:sp>
      <p:sp>
        <p:nvSpPr>
          <p:cNvPr id="4" name="Slide Number Placeholder 3">
            <a:extLst>
              <a:ext uri="{FF2B5EF4-FFF2-40B4-BE49-F238E27FC236}">
                <a16:creationId xmlns:a16="http://schemas.microsoft.com/office/drawing/2014/main" id="{E8EE8C83-C6C5-4435-B37D-E23B3E74E33A}"/>
              </a:ext>
            </a:extLst>
          </p:cNvPr>
          <p:cNvSpPr>
            <a:spLocks noGrp="1"/>
          </p:cNvSpPr>
          <p:nvPr>
            <p:ph type="sldNum" sz="quarter" idx="10"/>
          </p:nvPr>
        </p:nvSpPr>
        <p:spPr/>
        <p:txBody>
          <a:bodyPr/>
          <a:lstStyle/>
          <a:p>
            <a:pPr algn="l">
              <a:defRPr/>
            </a:pPr>
            <a:fld id="{37CB416F-4778-B14D-8243-3F2F72A8F2B3}" type="slidenum">
              <a:rPr lang="en-US" smtClean="0"/>
              <a:pPr algn="l">
                <a:defRPr/>
              </a:pPr>
              <a:t>4</a:t>
            </a:fld>
            <a:endParaRPr lang="en-US" dirty="0"/>
          </a:p>
        </p:txBody>
      </p:sp>
    </p:spTree>
    <p:extLst>
      <p:ext uri="{BB962C8B-B14F-4D97-AF65-F5344CB8AC3E}">
        <p14:creationId xmlns:p14="http://schemas.microsoft.com/office/powerpoint/2010/main" val="2977332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2AD49-DFB7-4C6E-805C-1D905452E445}"/>
              </a:ext>
            </a:extLst>
          </p:cNvPr>
          <p:cNvSpPr>
            <a:spLocks noGrp="1"/>
          </p:cNvSpPr>
          <p:nvPr>
            <p:ph type="title"/>
          </p:nvPr>
        </p:nvSpPr>
        <p:spPr/>
        <p:txBody>
          <a:bodyPr/>
          <a:lstStyle/>
          <a:p>
            <a:pPr algn="ctr"/>
            <a:r>
              <a:rPr lang="en-US" dirty="0"/>
              <a:t>Defined Benefit Plan Changes</a:t>
            </a:r>
          </a:p>
        </p:txBody>
      </p:sp>
      <p:sp>
        <p:nvSpPr>
          <p:cNvPr id="3" name="Content Placeholder 2">
            <a:extLst>
              <a:ext uri="{FF2B5EF4-FFF2-40B4-BE49-F238E27FC236}">
                <a16:creationId xmlns:a16="http://schemas.microsoft.com/office/drawing/2014/main" id="{0C423FEE-A9B8-4552-B1AE-B2EFAF69112C}"/>
              </a:ext>
            </a:extLst>
          </p:cNvPr>
          <p:cNvSpPr>
            <a:spLocks noGrp="1"/>
          </p:cNvSpPr>
          <p:nvPr>
            <p:ph idx="1"/>
          </p:nvPr>
        </p:nvSpPr>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SECURE 2.0 modified the Code and ERISA rules prohibiting backloading of benefits, as they apply to hybrid plans that credit variable interest</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Cash balance and other hybrid plans with variable indices need to project interest rates for various purposes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Prior to SECURE  2.0, projection was required at the prior year’s rate</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Rule overemphasized the positive or negative return of the prior year</a:t>
            </a:r>
          </a:p>
        </p:txBody>
      </p:sp>
      <p:sp>
        <p:nvSpPr>
          <p:cNvPr id="4" name="Slide Number Placeholder 3">
            <a:extLst>
              <a:ext uri="{FF2B5EF4-FFF2-40B4-BE49-F238E27FC236}">
                <a16:creationId xmlns:a16="http://schemas.microsoft.com/office/drawing/2014/main" id="{B593A0A3-6506-4398-9F55-41DE4BA9AE4E}"/>
              </a:ext>
            </a:extLst>
          </p:cNvPr>
          <p:cNvSpPr>
            <a:spLocks noGrp="1"/>
          </p:cNvSpPr>
          <p:nvPr>
            <p:ph type="sldNum" sz="quarter" idx="10"/>
          </p:nvPr>
        </p:nvSpPr>
        <p:spPr/>
        <p:txBody>
          <a:bodyPr/>
          <a:lstStyle/>
          <a:p>
            <a:pPr algn="l">
              <a:defRPr/>
            </a:pPr>
            <a:fld id="{37CB416F-4778-B14D-8243-3F2F72A8F2B3}" type="slidenum">
              <a:rPr lang="en-US" smtClean="0"/>
              <a:pPr algn="l">
                <a:defRPr/>
              </a:pPr>
              <a:t>40</a:t>
            </a:fld>
            <a:endParaRPr lang="en-US" dirty="0"/>
          </a:p>
        </p:txBody>
      </p:sp>
    </p:spTree>
    <p:extLst>
      <p:ext uri="{BB962C8B-B14F-4D97-AF65-F5344CB8AC3E}">
        <p14:creationId xmlns:p14="http://schemas.microsoft.com/office/powerpoint/2010/main" val="20804697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3C20C-5EC5-492A-B4BA-FFD260A7C738}"/>
              </a:ext>
            </a:extLst>
          </p:cNvPr>
          <p:cNvSpPr>
            <a:spLocks noGrp="1"/>
          </p:cNvSpPr>
          <p:nvPr>
            <p:ph type="title"/>
          </p:nvPr>
        </p:nvSpPr>
        <p:spPr/>
        <p:txBody>
          <a:bodyPr/>
          <a:lstStyle/>
          <a:p>
            <a:pPr algn="ctr"/>
            <a:r>
              <a:rPr lang="en-US" dirty="0"/>
              <a:t>Defined Benefit Plan Changes</a:t>
            </a:r>
          </a:p>
        </p:txBody>
      </p:sp>
      <p:sp>
        <p:nvSpPr>
          <p:cNvPr id="3" name="Content Placeholder 2">
            <a:extLst>
              <a:ext uri="{FF2B5EF4-FFF2-40B4-BE49-F238E27FC236}">
                <a16:creationId xmlns:a16="http://schemas.microsoft.com/office/drawing/2014/main" id="{08882AEC-3251-439A-ADD4-915254BFB494}"/>
              </a:ext>
            </a:extLst>
          </p:cNvPr>
          <p:cNvSpPr>
            <a:spLocks noGrp="1"/>
          </p:cNvSpPr>
          <p:nvPr>
            <p:ph idx="1"/>
          </p:nvPr>
        </p:nvSpPr>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SECURE 2.0 allows that rate to be a reasonable rate, not to exceed 6%</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Purpose-To allow defined benefit plans to provide larger pay credits for older, long service employees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Interpretive Bulletin 95-1:  DOL set forth fiduciary standards for selecting an annuity provider in connection with a pension risk transfer analysis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DOL required to review Interpretive Bulletin 95-1, to determine whether revision necessary</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Report to Congress by December 31, 2023</a:t>
            </a:r>
          </a:p>
        </p:txBody>
      </p:sp>
      <p:sp>
        <p:nvSpPr>
          <p:cNvPr id="4" name="Slide Number Placeholder 3">
            <a:extLst>
              <a:ext uri="{FF2B5EF4-FFF2-40B4-BE49-F238E27FC236}">
                <a16:creationId xmlns:a16="http://schemas.microsoft.com/office/drawing/2014/main" id="{F23A642D-3C68-476F-99F7-F5B05473CEA6}"/>
              </a:ext>
            </a:extLst>
          </p:cNvPr>
          <p:cNvSpPr>
            <a:spLocks noGrp="1"/>
          </p:cNvSpPr>
          <p:nvPr>
            <p:ph type="sldNum" sz="quarter" idx="10"/>
          </p:nvPr>
        </p:nvSpPr>
        <p:spPr/>
        <p:txBody>
          <a:bodyPr/>
          <a:lstStyle/>
          <a:p>
            <a:pPr algn="l">
              <a:defRPr/>
            </a:pPr>
            <a:fld id="{37CB416F-4778-B14D-8243-3F2F72A8F2B3}" type="slidenum">
              <a:rPr lang="en-US" smtClean="0"/>
              <a:pPr algn="l">
                <a:defRPr/>
              </a:pPr>
              <a:t>41</a:t>
            </a:fld>
            <a:endParaRPr lang="en-US" dirty="0"/>
          </a:p>
        </p:txBody>
      </p:sp>
    </p:spTree>
    <p:extLst>
      <p:ext uri="{BB962C8B-B14F-4D97-AF65-F5344CB8AC3E}">
        <p14:creationId xmlns:p14="http://schemas.microsoft.com/office/powerpoint/2010/main" val="3510828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835C8-3941-4D4C-B93D-EF3BF9BACC08}"/>
              </a:ext>
            </a:extLst>
          </p:cNvPr>
          <p:cNvSpPr>
            <a:spLocks noGrp="1"/>
          </p:cNvSpPr>
          <p:nvPr>
            <p:ph type="title"/>
          </p:nvPr>
        </p:nvSpPr>
        <p:spPr/>
        <p:txBody>
          <a:bodyPr/>
          <a:lstStyle/>
          <a:p>
            <a:pPr algn="ctr"/>
            <a:r>
              <a:rPr lang="en-US" dirty="0"/>
              <a:t>Definition of Fiduciary</a:t>
            </a:r>
          </a:p>
        </p:txBody>
      </p:sp>
      <p:sp>
        <p:nvSpPr>
          <p:cNvPr id="3" name="Content Placeholder 2">
            <a:extLst>
              <a:ext uri="{FF2B5EF4-FFF2-40B4-BE49-F238E27FC236}">
                <a16:creationId xmlns:a16="http://schemas.microsoft.com/office/drawing/2014/main" id="{5DCA4390-1F5E-434D-8785-465E61E9A83E}"/>
              </a:ext>
            </a:extLst>
          </p:cNvPr>
          <p:cNvSpPr>
            <a:spLocks noGrp="1"/>
          </p:cNvSpPr>
          <p:nvPr>
            <p:ph idx="1"/>
          </p:nvPr>
        </p:nvSpPr>
        <p:spPr>
          <a:xfrm>
            <a:off x="1066800" y="1524000"/>
            <a:ext cx="7620000" cy="4572000"/>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Section 3(21) of ERISA defines fiduciary in 3 different ways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“He renders any investment advice for a fee or other compensation direct or indirect, with respect to any moneys or other property of such plan, or has any authority to do so”</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DOL adopted a regulation defining investment advice fiduciary in 1975</a:t>
            </a:r>
          </a:p>
          <a:p>
            <a:pPr marL="688975" lvl="1">
              <a:spcBef>
                <a:spcPts val="0"/>
              </a:spcBef>
              <a:spcAft>
                <a:spcPts val="0"/>
              </a:spcAft>
            </a:pPr>
            <a:r>
              <a:rPr lang="en-US" sz="2200" dirty="0">
                <a:effectLst/>
                <a:ea typeface="Calibri" panose="020F0502020204030204" pitchFamily="34" charset="0"/>
                <a:cs typeface="Times New Roman" panose="02020603050405020304" pitchFamily="18" charset="0"/>
              </a:rPr>
              <a:t>Rollovers operated under a different set of rules than today, were not nearly as common</a:t>
            </a:r>
          </a:p>
          <a:p>
            <a:pPr marL="688975" lvl="1">
              <a:spcBef>
                <a:spcPts val="0"/>
              </a:spcBef>
              <a:spcAft>
                <a:spcPts val="0"/>
              </a:spcAft>
            </a:pPr>
            <a:r>
              <a:rPr lang="en-US" sz="2200" dirty="0">
                <a:effectLst/>
                <a:ea typeface="Calibri" panose="020F0502020204030204" pitchFamily="34" charset="0"/>
                <a:cs typeface="Times New Roman" panose="02020603050405020304" pitchFamily="18" charset="0"/>
              </a:rPr>
              <a:t>Predominant form of tax-qualified plan in 1975 was a defined benefit plan</a:t>
            </a:r>
          </a:p>
          <a:p>
            <a:endParaRPr lang="en-US" dirty="0"/>
          </a:p>
        </p:txBody>
      </p:sp>
      <p:sp>
        <p:nvSpPr>
          <p:cNvPr id="4" name="Slide Number Placeholder 3">
            <a:extLst>
              <a:ext uri="{FF2B5EF4-FFF2-40B4-BE49-F238E27FC236}">
                <a16:creationId xmlns:a16="http://schemas.microsoft.com/office/drawing/2014/main" id="{A2333C24-ED5E-443B-B07A-A6B1DB75400B}"/>
              </a:ext>
            </a:extLst>
          </p:cNvPr>
          <p:cNvSpPr>
            <a:spLocks noGrp="1"/>
          </p:cNvSpPr>
          <p:nvPr>
            <p:ph type="sldNum" sz="quarter" idx="10"/>
          </p:nvPr>
        </p:nvSpPr>
        <p:spPr/>
        <p:txBody>
          <a:bodyPr/>
          <a:lstStyle/>
          <a:p>
            <a:pPr algn="l">
              <a:defRPr/>
            </a:pPr>
            <a:fld id="{37CB416F-4778-B14D-8243-3F2F72A8F2B3}" type="slidenum">
              <a:rPr lang="en-US" smtClean="0"/>
              <a:pPr algn="l">
                <a:defRPr/>
              </a:pPr>
              <a:t>42</a:t>
            </a:fld>
            <a:endParaRPr lang="en-US" dirty="0"/>
          </a:p>
        </p:txBody>
      </p:sp>
    </p:spTree>
    <p:extLst>
      <p:ext uri="{BB962C8B-B14F-4D97-AF65-F5344CB8AC3E}">
        <p14:creationId xmlns:p14="http://schemas.microsoft.com/office/powerpoint/2010/main" val="20320319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FECC8-0686-4522-B746-6DD850359317}"/>
              </a:ext>
            </a:extLst>
          </p:cNvPr>
          <p:cNvSpPr>
            <a:spLocks noGrp="1"/>
          </p:cNvSpPr>
          <p:nvPr>
            <p:ph type="title"/>
          </p:nvPr>
        </p:nvSpPr>
        <p:spPr/>
        <p:txBody>
          <a:bodyPr/>
          <a:lstStyle/>
          <a:p>
            <a:pPr algn="ctr"/>
            <a:r>
              <a:rPr lang="en-US" dirty="0"/>
              <a:t>5-Part Test</a:t>
            </a:r>
          </a:p>
        </p:txBody>
      </p:sp>
      <p:sp>
        <p:nvSpPr>
          <p:cNvPr id="3" name="Content Placeholder 2">
            <a:extLst>
              <a:ext uri="{FF2B5EF4-FFF2-40B4-BE49-F238E27FC236}">
                <a16:creationId xmlns:a16="http://schemas.microsoft.com/office/drawing/2014/main" id="{13062546-9037-4D52-8169-8421B1FDC8AE}"/>
              </a:ext>
            </a:extLst>
          </p:cNvPr>
          <p:cNvSpPr>
            <a:spLocks noGrp="1"/>
          </p:cNvSpPr>
          <p:nvPr>
            <p:ph idx="1"/>
          </p:nvPr>
        </p:nvSpPr>
        <p:spPr>
          <a:xfrm>
            <a:off x="1066800" y="1447800"/>
            <a:ext cx="7620000" cy="4495800"/>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1975 regulations adopted a 5-part test for investment advice fiduciary</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Renders advice to an ERISA plan, as to the value of securities or other property, or makes recommendations as to the advisability of investing in, purchasing, or selling securities or other property</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On a regular basis</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Pursuant to a mutual agreement, arrangement or understanding with the ERISA plan</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For which the advice will serve as a primary basis for investment decisions</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For which the advice will individualized based on the particular needs of the plan</a:t>
            </a:r>
          </a:p>
        </p:txBody>
      </p:sp>
      <p:sp>
        <p:nvSpPr>
          <p:cNvPr id="4" name="Slide Number Placeholder 3">
            <a:extLst>
              <a:ext uri="{FF2B5EF4-FFF2-40B4-BE49-F238E27FC236}">
                <a16:creationId xmlns:a16="http://schemas.microsoft.com/office/drawing/2014/main" id="{2000C4B3-215D-486B-A7CA-782F9F54C109}"/>
              </a:ext>
            </a:extLst>
          </p:cNvPr>
          <p:cNvSpPr>
            <a:spLocks noGrp="1"/>
          </p:cNvSpPr>
          <p:nvPr>
            <p:ph type="sldNum" sz="quarter" idx="10"/>
          </p:nvPr>
        </p:nvSpPr>
        <p:spPr/>
        <p:txBody>
          <a:bodyPr/>
          <a:lstStyle/>
          <a:p>
            <a:pPr algn="l">
              <a:defRPr/>
            </a:pPr>
            <a:fld id="{37CB416F-4778-B14D-8243-3F2F72A8F2B3}" type="slidenum">
              <a:rPr lang="en-US" smtClean="0"/>
              <a:pPr algn="l">
                <a:defRPr/>
              </a:pPr>
              <a:t>43</a:t>
            </a:fld>
            <a:endParaRPr lang="en-US" dirty="0"/>
          </a:p>
        </p:txBody>
      </p:sp>
    </p:spTree>
    <p:extLst>
      <p:ext uri="{BB962C8B-B14F-4D97-AF65-F5344CB8AC3E}">
        <p14:creationId xmlns:p14="http://schemas.microsoft.com/office/powerpoint/2010/main" val="39456347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7B65B-C352-4C7F-85D3-7CB502C98B96}"/>
              </a:ext>
            </a:extLst>
          </p:cNvPr>
          <p:cNvSpPr>
            <a:spLocks noGrp="1"/>
          </p:cNvSpPr>
          <p:nvPr>
            <p:ph type="title"/>
          </p:nvPr>
        </p:nvSpPr>
        <p:spPr/>
        <p:txBody>
          <a:bodyPr/>
          <a:lstStyle/>
          <a:p>
            <a:pPr algn="ctr"/>
            <a:r>
              <a:rPr lang="en-US" dirty="0"/>
              <a:t>5-Part Test</a:t>
            </a:r>
          </a:p>
        </p:txBody>
      </p:sp>
      <p:sp>
        <p:nvSpPr>
          <p:cNvPr id="3" name="Content Placeholder 2">
            <a:extLst>
              <a:ext uri="{FF2B5EF4-FFF2-40B4-BE49-F238E27FC236}">
                <a16:creationId xmlns:a16="http://schemas.microsoft.com/office/drawing/2014/main" id="{8BEA1524-5F5E-4116-99B1-E60B532F3432}"/>
              </a:ext>
            </a:extLst>
          </p:cNvPr>
          <p:cNvSpPr>
            <a:spLocks noGrp="1"/>
          </p:cNvSpPr>
          <p:nvPr>
            <p:ph idx="1"/>
          </p:nvPr>
        </p:nvSpPr>
        <p:spPr/>
        <p:txBody>
          <a:bodyPr/>
          <a:lstStyle/>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Facts and circumstances test</a:t>
            </a:r>
          </a:p>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2016 DOL Regulation superseded the 5-part test</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A split decision by the Court of Appeals for the Fifth Circuit in 2018 vacated the DOL’s final rule</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The vacating of the final 2016 DOL regulation reinstated the 5-part investment fiduciary test</a:t>
            </a:r>
          </a:p>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In July 2020, the DOL restored the 5-part test</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In connection with that restoration of the 5-part test, the DOL reinterpreted the regular basis portion of it in the preamble to the final regulations</a:t>
            </a:r>
          </a:p>
          <a:p>
            <a:endParaRPr lang="en-US" dirty="0"/>
          </a:p>
        </p:txBody>
      </p:sp>
      <p:sp>
        <p:nvSpPr>
          <p:cNvPr id="4" name="Slide Number Placeholder 3">
            <a:extLst>
              <a:ext uri="{FF2B5EF4-FFF2-40B4-BE49-F238E27FC236}">
                <a16:creationId xmlns:a16="http://schemas.microsoft.com/office/drawing/2014/main" id="{0D90A0B6-57CC-43F5-AC85-58C0BD58CDB8}"/>
              </a:ext>
            </a:extLst>
          </p:cNvPr>
          <p:cNvSpPr>
            <a:spLocks noGrp="1"/>
          </p:cNvSpPr>
          <p:nvPr>
            <p:ph type="sldNum" sz="quarter" idx="10"/>
          </p:nvPr>
        </p:nvSpPr>
        <p:spPr/>
        <p:txBody>
          <a:bodyPr/>
          <a:lstStyle/>
          <a:p>
            <a:pPr algn="l">
              <a:defRPr/>
            </a:pPr>
            <a:fld id="{37CB416F-4778-B14D-8243-3F2F72A8F2B3}" type="slidenum">
              <a:rPr lang="en-US" smtClean="0"/>
              <a:pPr algn="l">
                <a:defRPr/>
              </a:pPr>
              <a:t>44</a:t>
            </a:fld>
            <a:endParaRPr lang="en-US" dirty="0"/>
          </a:p>
        </p:txBody>
      </p:sp>
    </p:spTree>
    <p:extLst>
      <p:ext uri="{BB962C8B-B14F-4D97-AF65-F5344CB8AC3E}">
        <p14:creationId xmlns:p14="http://schemas.microsoft.com/office/powerpoint/2010/main" val="40365492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C1EBD-23EB-4FC6-BCDA-30FE7BC18F47}"/>
              </a:ext>
            </a:extLst>
          </p:cNvPr>
          <p:cNvSpPr>
            <a:spLocks noGrp="1"/>
          </p:cNvSpPr>
          <p:nvPr>
            <p:ph type="title"/>
          </p:nvPr>
        </p:nvSpPr>
        <p:spPr/>
        <p:txBody>
          <a:bodyPr/>
          <a:lstStyle/>
          <a:p>
            <a:pPr algn="ctr"/>
            <a:r>
              <a:rPr lang="en-US" dirty="0"/>
              <a:t>5-Part Test</a:t>
            </a:r>
          </a:p>
        </p:txBody>
      </p:sp>
      <p:sp>
        <p:nvSpPr>
          <p:cNvPr id="3" name="Content Placeholder 2">
            <a:extLst>
              <a:ext uri="{FF2B5EF4-FFF2-40B4-BE49-F238E27FC236}">
                <a16:creationId xmlns:a16="http://schemas.microsoft.com/office/drawing/2014/main" id="{1072BC3A-5F6B-4AF9-8A65-2C26C5B060A5}"/>
              </a:ext>
            </a:extLst>
          </p:cNvPr>
          <p:cNvSpPr>
            <a:spLocks noGrp="1"/>
          </p:cNvSpPr>
          <p:nvPr>
            <p:ph idx="1"/>
          </p:nvPr>
        </p:nvSpPr>
        <p:spPr>
          <a:xfrm>
            <a:off x="1066800" y="1417638"/>
            <a:ext cx="7620000" cy="4373563"/>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Advice to rollover often occurs as part of an ongoing relationship or with expectation of an ongoing relationship</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Whether regular prong basis is determined at time of recommendation</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If, at time of recommendation, there is expectation of ongoing advisory relationship, the entire relationship is investment advice</a:t>
            </a:r>
          </a:p>
          <a:p>
            <a:pPr marL="630238" lvl="1">
              <a:spcBef>
                <a:spcPts val="0"/>
              </a:spcBef>
              <a:spcAft>
                <a:spcPts val="0"/>
              </a:spcAft>
            </a:pPr>
            <a:r>
              <a:rPr lang="en-US" sz="2200" dirty="0">
                <a:effectLst/>
                <a:ea typeface="Calibri" panose="020F0502020204030204" pitchFamily="34" charset="0"/>
                <a:cs typeface="Times New Roman" panose="02020603050405020304" pitchFamily="18" charset="0"/>
              </a:rPr>
              <a:t>Includes first instance of advice</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Treatment of rollover advice consistent with reversal of 2005 advisory opinion on rollovers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4EA9CD4B-B611-448A-B06A-93CA2D87247F}"/>
              </a:ext>
            </a:extLst>
          </p:cNvPr>
          <p:cNvSpPr>
            <a:spLocks noGrp="1"/>
          </p:cNvSpPr>
          <p:nvPr>
            <p:ph type="sldNum" sz="quarter" idx="10"/>
          </p:nvPr>
        </p:nvSpPr>
        <p:spPr/>
        <p:txBody>
          <a:bodyPr/>
          <a:lstStyle/>
          <a:p>
            <a:pPr algn="l">
              <a:defRPr/>
            </a:pPr>
            <a:fld id="{37CB416F-4778-B14D-8243-3F2F72A8F2B3}" type="slidenum">
              <a:rPr lang="en-US" smtClean="0"/>
              <a:pPr algn="l">
                <a:defRPr/>
              </a:pPr>
              <a:t>45</a:t>
            </a:fld>
            <a:endParaRPr lang="en-US" dirty="0"/>
          </a:p>
        </p:txBody>
      </p:sp>
    </p:spTree>
    <p:extLst>
      <p:ext uri="{BB962C8B-B14F-4D97-AF65-F5344CB8AC3E}">
        <p14:creationId xmlns:p14="http://schemas.microsoft.com/office/powerpoint/2010/main" val="15077235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2678F-BF8E-49BF-A80F-B39D06D3D95E}"/>
              </a:ext>
            </a:extLst>
          </p:cNvPr>
          <p:cNvSpPr>
            <a:spLocks noGrp="1"/>
          </p:cNvSpPr>
          <p:nvPr>
            <p:ph type="title"/>
          </p:nvPr>
        </p:nvSpPr>
        <p:spPr/>
        <p:txBody>
          <a:bodyPr/>
          <a:lstStyle/>
          <a:p>
            <a:pPr algn="ctr"/>
            <a:r>
              <a:rPr lang="en-US" dirty="0"/>
              <a:t>5-Part Test</a:t>
            </a:r>
          </a:p>
        </p:txBody>
      </p:sp>
      <p:sp>
        <p:nvSpPr>
          <p:cNvPr id="3" name="Content Placeholder 2">
            <a:extLst>
              <a:ext uri="{FF2B5EF4-FFF2-40B4-BE49-F238E27FC236}">
                <a16:creationId xmlns:a16="http://schemas.microsoft.com/office/drawing/2014/main" id="{CEADEB00-F9B6-4013-BB50-FD70235FC8DA}"/>
              </a:ext>
            </a:extLst>
          </p:cNvPr>
          <p:cNvSpPr>
            <a:spLocks noGrp="1"/>
          </p:cNvSpPr>
          <p:nvPr>
            <p:ph idx="1"/>
          </p:nvPr>
        </p:nvSpPr>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Regular basis reinterpretation has been rejected by two District Courts</a:t>
            </a:r>
            <a:endParaRPr lang="en-US" sz="1800" dirty="0">
              <a:effectLst/>
              <a:ea typeface="Calibri" panose="020F0502020204030204" pitchFamily="34" charset="0"/>
              <a:cs typeface="Times New Roman" panose="02020603050405020304" pitchFamily="18" charset="0"/>
            </a:endParaRPr>
          </a:p>
          <a:p>
            <a:pPr marL="688975" lvl="1" indent="-344488">
              <a:spcBef>
                <a:spcPts val="0"/>
              </a:spcBef>
              <a:spcAft>
                <a:spcPts val="0"/>
              </a:spcAft>
            </a:pPr>
            <a:r>
              <a:rPr lang="en-US" sz="2200" dirty="0">
                <a:effectLst/>
                <a:ea typeface="Calibri" panose="020F0502020204030204" pitchFamily="34" charset="0"/>
                <a:cs typeface="Times New Roman" panose="02020603050405020304" pitchFamily="18" charset="0"/>
              </a:rPr>
              <a:t>Another challenge to “regular basis” prong pending in Fifth Circuit</a:t>
            </a:r>
          </a:p>
          <a:p>
            <a:pPr marL="688975" lvl="1" indent="-344488">
              <a:spcBef>
                <a:spcPts val="0"/>
              </a:spcBef>
              <a:spcAft>
                <a:spcPts val="0"/>
              </a:spcAft>
            </a:pPr>
            <a:r>
              <a:rPr lang="en-US" sz="2200" dirty="0">
                <a:effectLst/>
                <a:ea typeface="Calibri" panose="020F0502020204030204" pitchFamily="34" charset="0"/>
                <a:cs typeface="Times New Roman" panose="02020603050405020304" pitchFamily="18" charset="0"/>
              </a:rPr>
              <a:t>DOL not a party to first decision, expected to appeal second decision</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DOL also scheduled to revise investment fiduciary regulation</a:t>
            </a:r>
          </a:p>
          <a:p>
            <a:pPr marL="688975" lvl="1" indent="-344488">
              <a:spcBef>
                <a:spcPts val="0"/>
              </a:spcBef>
              <a:spcAft>
                <a:spcPts val="0"/>
              </a:spcAft>
            </a:pPr>
            <a:r>
              <a:rPr lang="en-US" sz="2200" dirty="0">
                <a:effectLst/>
                <a:ea typeface="Calibri" panose="020F0502020204030204" pitchFamily="34" charset="0"/>
                <a:cs typeface="Times New Roman" panose="02020603050405020304" pitchFamily="18" charset="0"/>
              </a:rPr>
              <a:t>Unclear how District Court decisions will affect that process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SEC’s Reg BI imposes similar obligations upon broker-dealers</a:t>
            </a:r>
          </a:p>
          <a:p>
            <a:endParaRPr lang="en-US" dirty="0"/>
          </a:p>
        </p:txBody>
      </p:sp>
      <p:sp>
        <p:nvSpPr>
          <p:cNvPr id="4" name="Slide Number Placeholder 3">
            <a:extLst>
              <a:ext uri="{FF2B5EF4-FFF2-40B4-BE49-F238E27FC236}">
                <a16:creationId xmlns:a16="http://schemas.microsoft.com/office/drawing/2014/main" id="{3470998B-E43E-407C-BF92-D20878DF18CA}"/>
              </a:ext>
            </a:extLst>
          </p:cNvPr>
          <p:cNvSpPr>
            <a:spLocks noGrp="1"/>
          </p:cNvSpPr>
          <p:nvPr>
            <p:ph type="sldNum" sz="quarter" idx="10"/>
          </p:nvPr>
        </p:nvSpPr>
        <p:spPr/>
        <p:txBody>
          <a:bodyPr/>
          <a:lstStyle/>
          <a:p>
            <a:pPr algn="l">
              <a:defRPr/>
            </a:pPr>
            <a:fld id="{37CB416F-4778-B14D-8243-3F2F72A8F2B3}" type="slidenum">
              <a:rPr lang="en-US" smtClean="0"/>
              <a:pPr algn="l">
                <a:defRPr/>
              </a:pPr>
              <a:t>46</a:t>
            </a:fld>
            <a:endParaRPr lang="en-US" dirty="0"/>
          </a:p>
        </p:txBody>
      </p:sp>
    </p:spTree>
    <p:extLst>
      <p:ext uri="{BB962C8B-B14F-4D97-AF65-F5344CB8AC3E}">
        <p14:creationId xmlns:p14="http://schemas.microsoft.com/office/powerpoint/2010/main" val="24949562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6600" dirty="0">
                <a:cs typeface="Times New Roman" panose="02020603050405020304" pitchFamily="18" charset="0"/>
              </a:rPr>
              <a:t>QUESTIONS? </a:t>
            </a:r>
            <a:endParaRPr lang="en-US" sz="6600" dirty="0"/>
          </a:p>
          <a:p>
            <a:pPr marL="0" indent="0">
              <a:buNone/>
            </a:pPr>
            <a:endParaRPr lang="en-US" dirty="0"/>
          </a:p>
        </p:txBody>
      </p:sp>
      <p:sp>
        <p:nvSpPr>
          <p:cNvPr id="4" name="Slide Number Placeholder 3"/>
          <p:cNvSpPr>
            <a:spLocks noGrp="1"/>
          </p:cNvSpPr>
          <p:nvPr>
            <p:ph type="sldNum" sz="quarter" idx="10"/>
          </p:nvPr>
        </p:nvSpPr>
        <p:spPr/>
        <p:txBody>
          <a:bodyPr/>
          <a:lstStyle/>
          <a:p>
            <a:pPr algn="l">
              <a:defRPr/>
            </a:pPr>
            <a:r>
              <a:rPr lang="en-US" dirty="0"/>
              <a:t>A0759668</a:t>
            </a:r>
          </a:p>
          <a:p>
            <a:pPr algn="l">
              <a:defRPr/>
            </a:pPr>
            <a:fld id="{37CB416F-4778-B14D-8243-3F2F72A8F2B3}" type="slidenum">
              <a:rPr lang="en-US" smtClean="0"/>
              <a:pPr algn="l">
                <a:defRPr/>
              </a:pPr>
              <a:t>47</a:t>
            </a:fld>
            <a:endParaRPr lang="en-US" dirty="0"/>
          </a:p>
        </p:txBody>
      </p:sp>
    </p:spTree>
    <p:extLst>
      <p:ext uri="{BB962C8B-B14F-4D97-AF65-F5344CB8AC3E}">
        <p14:creationId xmlns:p14="http://schemas.microsoft.com/office/powerpoint/2010/main" val="3485822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FE25D-B219-4A6A-9EF3-CCFD99184FBE}"/>
              </a:ext>
            </a:extLst>
          </p:cNvPr>
          <p:cNvSpPr>
            <a:spLocks noGrp="1"/>
          </p:cNvSpPr>
          <p:nvPr>
            <p:ph type="title"/>
          </p:nvPr>
        </p:nvSpPr>
        <p:spPr/>
        <p:txBody>
          <a:bodyPr>
            <a:normAutofit fontScale="90000"/>
          </a:bodyPr>
          <a:lstStyle/>
          <a:p>
            <a:pPr algn="ctr"/>
            <a:r>
              <a:rPr lang="en-US" dirty="0"/>
              <a:t>Matching Contributions on</a:t>
            </a:r>
            <a:br>
              <a:rPr lang="en-US" dirty="0"/>
            </a:br>
            <a:r>
              <a:rPr lang="en-US" dirty="0"/>
              <a:t>Student Loan Repayments</a:t>
            </a:r>
          </a:p>
        </p:txBody>
      </p:sp>
      <p:sp>
        <p:nvSpPr>
          <p:cNvPr id="3" name="Content Placeholder 2">
            <a:extLst>
              <a:ext uri="{FF2B5EF4-FFF2-40B4-BE49-F238E27FC236}">
                <a16:creationId xmlns:a16="http://schemas.microsoft.com/office/drawing/2014/main" id="{FC315D2B-7615-4745-A03E-172BED8CD7DF}"/>
              </a:ext>
            </a:extLst>
          </p:cNvPr>
          <p:cNvSpPr>
            <a:spLocks noGrp="1"/>
          </p:cNvSpPr>
          <p:nvPr>
            <p:ph idx="1"/>
          </p:nvPr>
        </p:nvSpPr>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Matching contributions permitted on qualified student loan repayments</a:t>
            </a:r>
          </a:p>
          <a:p>
            <a:pPr marL="400050" lvl="1">
              <a:spcBef>
                <a:spcPts val="0"/>
              </a:spcBef>
              <a:spcAft>
                <a:spcPts val="0"/>
              </a:spcAft>
            </a:pPr>
            <a:r>
              <a:rPr lang="en-US" sz="2200" dirty="0">
                <a:effectLst/>
                <a:ea typeface="Calibri" panose="020F0502020204030204" pitchFamily="34" charset="0"/>
                <a:cs typeface="Times New Roman" panose="02020603050405020304" pitchFamily="18" charset="0"/>
              </a:rPr>
              <a:t>Not a new separate matching contribution formula</a:t>
            </a:r>
          </a:p>
          <a:p>
            <a:pPr marL="400050" lvl="1">
              <a:spcBef>
                <a:spcPts val="0"/>
              </a:spcBef>
              <a:spcAft>
                <a:spcPts val="0"/>
              </a:spcAft>
            </a:pPr>
            <a:r>
              <a:rPr lang="en-US" sz="2200" dirty="0">
                <a:effectLst/>
                <a:ea typeface="Calibri" panose="020F0502020204030204" pitchFamily="34" charset="0"/>
                <a:cs typeface="Times New Roman" panose="02020603050405020304" pitchFamily="18" charset="0"/>
              </a:rPr>
              <a:t>If employee makes both qualified student loan repayments and deferrals, employee would not receive match on both of them</a:t>
            </a:r>
          </a:p>
          <a:p>
            <a:pPr marL="400050" lvl="1">
              <a:spcBef>
                <a:spcPts val="0"/>
              </a:spcBef>
              <a:spcAft>
                <a:spcPts val="0"/>
              </a:spcAft>
            </a:pPr>
            <a:r>
              <a:rPr lang="en-US" sz="2200" dirty="0">
                <a:effectLst/>
                <a:ea typeface="Calibri" panose="020F0502020204030204" pitchFamily="34" charset="0"/>
                <a:cs typeface="Times New Roman" panose="02020603050405020304" pitchFamily="18" charset="0"/>
              </a:rPr>
              <a:t>Broadly defined as any indebtedness incurred by employee solely to pay qualified higher education expenses of employee</a:t>
            </a:r>
          </a:p>
          <a:p>
            <a:pPr marL="400050" lvl="1">
              <a:spcBef>
                <a:spcPts val="0"/>
              </a:spcBef>
              <a:spcAft>
                <a:spcPts val="0"/>
              </a:spcAft>
            </a:pPr>
            <a:r>
              <a:rPr lang="en-US" sz="2200" dirty="0">
                <a:effectLst/>
                <a:ea typeface="Calibri" panose="020F0502020204030204" pitchFamily="34" charset="0"/>
                <a:cs typeface="Times New Roman" panose="02020603050405020304" pitchFamily="18" charset="0"/>
              </a:rPr>
              <a:t>New law would not apply to repayment of student loan of spouse or dependent</a:t>
            </a:r>
          </a:p>
          <a:p>
            <a:endParaRPr lang="en-US" dirty="0"/>
          </a:p>
        </p:txBody>
      </p:sp>
      <p:sp>
        <p:nvSpPr>
          <p:cNvPr id="4" name="Slide Number Placeholder 3">
            <a:extLst>
              <a:ext uri="{FF2B5EF4-FFF2-40B4-BE49-F238E27FC236}">
                <a16:creationId xmlns:a16="http://schemas.microsoft.com/office/drawing/2014/main" id="{21E2079B-C624-46D3-BAB2-C75CC37DCB7D}"/>
              </a:ext>
            </a:extLst>
          </p:cNvPr>
          <p:cNvSpPr>
            <a:spLocks noGrp="1"/>
          </p:cNvSpPr>
          <p:nvPr>
            <p:ph type="sldNum" sz="quarter" idx="10"/>
          </p:nvPr>
        </p:nvSpPr>
        <p:spPr/>
        <p:txBody>
          <a:bodyPr/>
          <a:lstStyle/>
          <a:p>
            <a:pPr algn="l">
              <a:defRPr/>
            </a:pPr>
            <a:fld id="{37CB416F-4778-B14D-8243-3F2F72A8F2B3}" type="slidenum">
              <a:rPr lang="en-US" smtClean="0"/>
              <a:pPr algn="l">
                <a:defRPr/>
              </a:pPr>
              <a:t>5</a:t>
            </a:fld>
            <a:endParaRPr lang="en-US" dirty="0"/>
          </a:p>
        </p:txBody>
      </p:sp>
    </p:spTree>
    <p:extLst>
      <p:ext uri="{BB962C8B-B14F-4D97-AF65-F5344CB8AC3E}">
        <p14:creationId xmlns:p14="http://schemas.microsoft.com/office/powerpoint/2010/main" val="4138189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33503-2C29-44E0-BB4E-9E92680D1FC2}"/>
              </a:ext>
            </a:extLst>
          </p:cNvPr>
          <p:cNvSpPr>
            <a:spLocks noGrp="1"/>
          </p:cNvSpPr>
          <p:nvPr>
            <p:ph type="title"/>
          </p:nvPr>
        </p:nvSpPr>
        <p:spPr/>
        <p:txBody>
          <a:bodyPr>
            <a:normAutofit fontScale="90000"/>
          </a:bodyPr>
          <a:lstStyle/>
          <a:p>
            <a:pPr algn="ctr"/>
            <a:r>
              <a:rPr lang="en-US" dirty="0"/>
              <a:t>Matching Contributions on</a:t>
            </a:r>
            <a:br>
              <a:rPr lang="en-US" dirty="0"/>
            </a:br>
            <a:r>
              <a:rPr lang="en-US" dirty="0"/>
              <a:t>Student Loan Repayments</a:t>
            </a:r>
          </a:p>
        </p:txBody>
      </p:sp>
      <p:sp>
        <p:nvSpPr>
          <p:cNvPr id="3" name="Content Placeholder 2">
            <a:extLst>
              <a:ext uri="{FF2B5EF4-FFF2-40B4-BE49-F238E27FC236}">
                <a16:creationId xmlns:a16="http://schemas.microsoft.com/office/drawing/2014/main" id="{53B89C1C-EB2A-4205-B3D5-A95BAE32FC38}"/>
              </a:ext>
            </a:extLst>
          </p:cNvPr>
          <p:cNvSpPr>
            <a:spLocks noGrp="1"/>
          </p:cNvSpPr>
          <p:nvPr>
            <p:ph idx="1"/>
          </p:nvPr>
        </p:nvSpPr>
        <p:spPr>
          <a:xfrm>
            <a:off x="1066800" y="1524000"/>
            <a:ext cx="7620000" cy="4890135"/>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Student loan repayment would be taken into account for purposes of 402(g) limit</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Would not be taken into account for purposes of Code Section 415</a:t>
            </a:r>
          </a:p>
          <a:p>
            <a:pPr marL="396875" marR="0" indent="-396875">
              <a:spcBef>
                <a:spcPts val="0"/>
              </a:spcBef>
              <a:spcAft>
                <a:spcPts val="0"/>
              </a:spcAft>
            </a:pPr>
            <a:r>
              <a:rPr lang="en-US" sz="2600" dirty="0">
                <a:effectLst/>
                <a:ea typeface="Calibri" panose="020F0502020204030204" pitchFamily="34" charset="0"/>
                <a:cs typeface="Times New Roman" panose="02020603050405020304" pitchFamily="18" charset="0"/>
              </a:rPr>
              <a:t>Would not be taken into account for purposes of average benefits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For purposes of ADP testing, plan tests separately the employees who receive matching contributions based upon student loan repayments</a:t>
            </a:r>
            <a:endParaRPr lang="en-US" sz="1800" dirty="0">
              <a:effectLst/>
              <a:ea typeface="Calibri" panose="020F0502020204030204" pitchFamily="34" charset="0"/>
              <a:cs typeface="Times New Roman" panose="02020603050405020304" pitchFamily="18" charset="0"/>
            </a:endParaRPr>
          </a:p>
          <a:p>
            <a:pPr marL="803275" lvl="1" indent="-341313">
              <a:spcBef>
                <a:spcPts val="0"/>
              </a:spcBef>
              <a:spcAft>
                <a:spcPts val="0"/>
              </a:spcAft>
            </a:pPr>
            <a:r>
              <a:rPr lang="en-US" sz="2200" dirty="0">
                <a:effectLst/>
                <a:ea typeface="Calibri" panose="020F0502020204030204" pitchFamily="34" charset="0"/>
                <a:cs typeface="Times New Roman" panose="02020603050405020304" pitchFamily="18" charset="0"/>
              </a:rPr>
              <a:t>If employee makes regular elective deferrals as far as qualified student loan repayments, presumably only the qualified student loan repayments will be disregarded for purposes of ADP testing</a:t>
            </a:r>
          </a:p>
          <a:p>
            <a:endParaRPr lang="en-US" dirty="0"/>
          </a:p>
        </p:txBody>
      </p:sp>
      <p:sp>
        <p:nvSpPr>
          <p:cNvPr id="4" name="Slide Number Placeholder 3">
            <a:extLst>
              <a:ext uri="{FF2B5EF4-FFF2-40B4-BE49-F238E27FC236}">
                <a16:creationId xmlns:a16="http://schemas.microsoft.com/office/drawing/2014/main" id="{6AC51C11-E63B-4D3D-8B5B-CBE1B248BE84}"/>
              </a:ext>
            </a:extLst>
          </p:cNvPr>
          <p:cNvSpPr>
            <a:spLocks noGrp="1"/>
          </p:cNvSpPr>
          <p:nvPr>
            <p:ph type="sldNum" sz="quarter" idx="10"/>
          </p:nvPr>
        </p:nvSpPr>
        <p:spPr/>
        <p:txBody>
          <a:bodyPr/>
          <a:lstStyle/>
          <a:p>
            <a:pPr algn="l">
              <a:defRPr/>
            </a:pPr>
            <a:fld id="{37CB416F-4778-B14D-8243-3F2F72A8F2B3}" type="slidenum">
              <a:rPr lang="en-US" smtClean="0"/>
              <a:pPr algn="l">
                <a:defRPr/>
              </a:pPr>
              <a:t>6</a:t>
            </a:fld>
            <a:endParaRPr lang="en-US" dirty="0"/>
          </a:p>
        </p:txBody>
      </p:sp>
    </p:spTree>
    <p:extLst>
      <p:ext uri="{BB962C8B-B14F-4D97-AF65-F5344CB8AC3E}">
        <p14:creationId xmlns:p14="http://schemas.microsoft.com/office/powerpoint/2010/main" val="669472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49166-445D-46CA-B027-143A5523FE7E}"/>
              </a:ext>
            </a:extLst>
          </p:cNvPr>
          <p:cNvSpPr>
            <a:spLocks noGrp="1"/>
          </p:cNvSpPr>
          <p:nvPr>
            <p:ph type="title"/>
          </p:nvPr>
        </p:nvSpPr>
        <p:spPr/>
        <p:txBody>
          <a:bodyPr>
            <a:noAutofit/>
          </a:bodyPr>
          <a:lstStyle/>
          <a:p>
            <a:pPr algn="ctr"/>
            <a:r>
              <a:rPr lang="en-US" sz="3200" dirty="0">
                <a:effectLst/>
                <a:ea typeface="Calibri" panose="020F0502020204030204" pitchFamily="34" charset="0"/>
              </a:rPr>
              <a:t>Increase in Age for Required</a:t>
            </a:r>
            <a:br>
              <a:rPr lang="en-US" sz="3200" dirty="0">
                <a:effectLst/>
                <a:ea typeface="Calibri" panose="020F0502020204030204" pitchFamily="34" charset="0"/>
              </a:rPr>
            </a:br>
            <a:r>
              <a:rPr lang="en-US" sz="3200" dirty="0">
                <a:effectLst/>
                <a:ea typeface="Calibri" panose="020F0502020204030204" pitchFamily="34" charset="0"/>
              </a:rPr>
              <a:t>Minimum Distribution (RMD) Rules</a:t>
            </a:r>
            <a:endParaRPr lang="en-US" sz="3200" dirty="0"/>
          </a:p>
        </p:txBody>
      </p:sp>
      <p:sp>
        <p:nvSpPr>
          <p:cNvPr id="3" name="Content Placeholder 2">
            <a:extLst>
              <a:ext uri="{FF2B5EF4-FFF2-40B4-BE49-F238E27FC236}">
                <a16:creationId xmlns:a16="http://schemas.microsoft.com/office/drawing/2014/main" id="{A0C6A645-FAC4-4950-A950-DB64F30EC8FC}"/>
              </a:ext>
            </a:extLst>
          </p:cNvPr>
          <p:cNvSpPr>
            <a:spLocks noGrp="1"/>
          </p:cNvSpPr>
          <p:nvPr>
            <p:ph idx="1"/>
          </p:nvPr>
        </p:nvSpPr>
        <p:spPr>
          <a:xfrm>
            <a:off x="1066800" y="1600200"/>
            <a:ext cx="7620000" cy="4724400"/>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So long as an employee is not a 5% owner and has not retired, employee is not subject to RMD requirements </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SECURE Act increased the required beginning date from 70½ to 72</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SECURE 2.0 increases it to age 73 beginning on January 1, 2023, and 75 on January 1, 2033</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Technically these increases in required beginning date are optional plan features</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Penalty for violation of RMD rules reduced from 50% to 25% </a:t>
            </a:r>
            <a:endParaRPr lang="en-US" sz="1800" dirty="0">
              <a:effectLst/>
              <a:ea typeface="Calibri" panose="020F0502020204030204" pitchFamily="34" charset="0"/>
              <a:cs typeface="Times New Roman" panose="02020603050405020304" pitchFamily="18" charset="0"/>
            </a:endParaRPr>
          </a:p>
          <a:p>
            <a:pPr marL="628650" lvl="1" indent="-287338">
              <a:spcBef>
                <a:spcPts val="0"/>
              </a:spcBef>
              <a:spcAft>
                <a:spcPts val="0"/>
              </a:spcAft>
            </a:pPr>
            <a:r>
              <a:rPr lang="en-US" sz="2200" dirty="0">
                <a:effectLst/>
                <a:ea typeface="Calibri" panose="020F0502020204030204" pitchFamily="34" charset="0"/>
                <a:cs typeface="Times New Roman" panose="02020603050405020304" pitchFamily="18" charset="0"/>
              </a:rPr>
              <a:t>If corrected in timely fashion, 25% reduced to 10%</a:t>
            </a:r>
          </a:p>
          <a:p>
            <a:endParaRPr lang="en-US" dirty="0"/>
          </a:p>
        </p:txBody>
      </p:sp>
      <p:sp>
        <p:nvSpPr>
          <p:cNvPr id="4" name="Slide Number Placeholder 3">
            <a:extLst>
              <a:ext uri="{FF2B5EF4-FFF2-40B4-BE49-F238E27FC236}">
                <a16:creationId xmlns:a16="http://schemas.microsoft.com/office/drawing/2014/main" id="{EA027A96-62E2-45AC-9700-71113BFBFBBE}"/>
              </a:ext>
            </a:extLst>
          </p:cNvPr>
          <p:cNvSpPr>
            <a:spLocks noGrp="1"/>
          </p:cNvSpPr>
          <p:nvPr>
            <p:ph type="sldNum" sz="quarter" idx="10"/>
          </p:nvPr>
        </p:nvSpPr>
        <p:spPr/>
        <p:txBody>
          <a:bodyPr/>
          <a:lstStyle/>
          <a:p>
            <a:pPr algn="l">
              <a:defRPr/>
            </a:pPr>
            <a:fld id="{37CB416F-4778-B14D-8243-3F2F72A8F2B3}" type="slidenum">
              <a:rPr lang="en-US" smtClean="0"/>
              <a:pPr algn="l">
                <a:defRPr/>
              </a:pPr>
              <a:t>7</a:t>
            </a:fld>
            <a:endParaRPr lang="en-US" dirty="0"/>
          </a:p>
        </p:txBody>
      </p:sp>
    </p:spTree>
    <p:extLst>
      <p:ext uri="{BB962C8B-B14F-4D97-AF65-F5344CB8AC3E}">
        <p14:creationId xmlns:p14="http://schemas.microsoft.com/office/powerpoint/2010/main" val="912410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7882-9BC1-4C5D-80DD-43AAD18EE556}"/>
              </a:ext>
            </a:extLst>
          </p:cNvPr>
          <p:cNvSpPr>
            <a:spLocks noGrp="1"/>
          </p:cNvSpPr>
          <p:nvPr>
            <p:ph type="title"/>
          </p:nvPr>
        </p:nvSpPr>
        <p:spPr/>
        <p:txBody>
          <a:bodyPr>
            <a:normAutofit fontScale="90000"/>
          </a:bodyPr>
          <a:lstStyle/>
          <a:p>
            <a:pPr marL="230188" indent="341313" algn="ctr"/>
            <a:br>
              <a:rPr lang="en-US" sz="3200" dirty="0">
                <a:effectLst/>
                <a:ea typeface="Calibri" panose="020F0502020204030204" pitchFamily="34" charset="0"/>
                <a:cs typeface="Times New Roman" panose="02020603050405020304" pitchFamily="18" charset="0"/>
              </a:rPr>
            </a:br>
            <a:r>
              <a:rPr lang="en-US" dirty="0">
                <a:effectLst/>
                <a:ea typeface="Calibri" panose="020F0502020204030204" pitchFamily="34" charset="0"/>
                <a:cs typeface="Times New Roman" panose="02020603050405020304" pitchFamily="18" charset="0"/>
              </a:rPr>
              <a:t>Higher Catch-Up Contributions </a:t>
            </a:r>
            <a:br>
              <a:rPr lang="en-US" dirty="0">
                <a:effectLst/>
                <a:ea typeface="Calibri" panose="020F0502020204030204" pitchFamily="34" charset="0"/>
                <a:cs typeface="Times New Roman" panose="02020603050405020304" pitchFamily="18" charset="0"/>
              </a:rPr>
            </a:br>
            <a:r>
              <a:rPr lang="en-US" dirty="0">
                <a:effectLst/>
                <a:ea typeface="Calibri" panose="020F0502020204030204" pitchFamily="34" charset="0"/>
                <a:cs typeface="Times New Roman" panose="02020603050405020304" pitchFamily="18" charset="0"/>
              </a:rPr>
              <a:t>at Ages 60–63</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576E03B-124B-407F-927F-D240EF059F09}"/>
              </a:ext>
            </a:extLst>
          </p:cNvPr>
          <p:cNvSpPr>
            <a:spLocks noGrp="1"/>
          </p:cNvSpPr>
          <p:nvPr>
            <p:ph idx="1"/>
          </p:nvPr>
        </p:nvSpPr>
        <p:spPr>
          <a:xfrm>
            <a:off x="1066800" y="1600200"/>
            <a:ext cx="7620000" cy="4343400"/>
          </a:xfrm>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Current law:  Catch-up contributions for employees age 50 and over in excess of otherwise applicable limits</a:t>
            </a:r>
          </a:p>
          <a:p>
            <a:pPr marL="684213" lvl="1" indent="-342900">
              <a:spcBef>
                <a:spcPts val="0"/>
              </a:spcBef>
              <a:spcAft>
                <a:spcPts val="0"/>
              </a:spcAft>
            </a:pPr>
            <a:r>
              <a:rPr lang="en-US" sz="2200" dirty="0">
                <a:effectLst/>
                <a:ea typeface="Calibri" panose="020F0502020204030204" pitchFamily="34" charset="0"/>
                <a:cs typeface="Times New Roman" panose="02020603050405020304" pitchFamily="18" charset="0"/>
              </a:rPr>
              <a:t>Indexed amount, $7,500 in 2023</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SECURE 2.0 increases limit to greater of $10,000 or 50% more than the regular catch-up amount in 2025 for individuals who attain age 60, 61, 62, and 63</a:t>
            </a:r>
          </a:p>
          <a:p>
            <a:pPr marL="0" marR="0">
              <a:spcBef>
                <a:spcPts val="0"/>
              </a:spcBef>
              <a:spcAft>
                <a:spcPts val="0"/>
              </a:spcAft>
            </a:pPr>
            <a:r>
              <a:rPr lang="en-US" sz="2600" dirty="0">
                <a:effectLst/>
                <a:ea typeface="Calibri" panose="020F0502020204030204" pitchFamily="34" charset="0"/>
                <a:cs typeface="Times New Roman" panose="02020603050405020304" pitchFamily="18" charset="0"/>
              </a:rPr>
              <a:t>Not applicable for employees age 65 or older</a:t>
            </a:r>
          </a:p>
          <a:p>
            <a:pPr marR="0">
              <a:spcBef>
                <a:spcPts val="0"/>
              </a:spcBef>
              <a:spcAft>
                <a:spcPts val="0"/>
              </a:spcAft>
            </a:pPr>
            <a:r>
              <a:rPr lang="en-US" sz="2600" dirty="0">
                <a:effectLst/>
                <a:ea typeface="Calibri" panose="020F0502020204030204" pitchFamily="34" charset="0"/>
                <a:cs typeface="Times New Roman" panose="02020603050405020304" pitchFamily="18" charset="0"/>
              </a:rPr>
              <a:t>IRS will need to confirm if permissible to have catch-up contributions for employees who have attained age 50 but not for the 60</a:t>
            </a:r>
            <a:r>
              <a:rPr lang="en-US" sz="1800" dirty="0">
                <a:effectLst/>
                <a:latin typeface="Times New Roman" panose="02020603050405020304" pitchFamily="18" charset="0"/>
                <a:ea typeface="Calibri" panose="020F0502020204030204" pitchFamily="34" charset="0"/>
              </a:rPr>
              <a:t>–</a:t>
            </a:r>
            <a:r>
              <a:rPr lang="en-US" sz="2600" dirty="0">
                <a:effectLst/>
                <a:ea typeface="Calibri" panose="020F0502020204030204" pitchFamily="34" charset="0"/>
                <a:cs typeface="Times New Roman" panose="02020603050405020304" pitchFamily="18" charset="0"/>
              </a:rPr>
              <a:t>63 catch-up</a:t>
            </a:r>
          </a:p>
        </p:txBody>
      </p:sp>
      <p:sp>
        <p:nvSpPr>
          <p:cNvPr id="4" name="Slide Number Placeholder 3">
            <a:extLst>
              <a:ext uri="{FF2B5EF4-FFF2-40B4-BE49-F238E27FC236}">
                <a16:creationId xmlns:a16="http://schemas.microsoft.com/office/drawing/2014/main" id="{EDC95386-0BE8-4E6B-B1BF-3CACA86288F2}"/>
              </a:ext>
            </a:extLst>
          </p:cNvPr>
          <p:cNvSpPr>
            <a:spLocks noGrp="1"/>
          </p:cNvSpPr>
          <p:nvPr>
            <p:ph type="sldNum" sz="quarter" idx="10"/>
          </p:nvPr>
        </p:nvSpPr>
        <p:spPr/>
        <p:txBody>
          <a:bodyPr/>
          <a:lstStyle/>
          <a:p>
            <a:pPr algn="l">
              <a:defRPr/>
            </a:pPr>
            <a:fld id="{37CB416F-4778-B14D-8243-3F2F72A8F2B3}" type="slidenum">
              <a:rPr lang="en-US" smtClean="0"/>
              <a:pPr algn="l">
                <a:defRPr/>
              </a:pPr>
              <a:t>8</a:t>
            </a:fld>
            <a:endParaRPr lang="en-US" dirty="0"/>
          </a:p>
        </p:txBody>
      </p:sp>
    </p:spTree>
    <p:extLst>
      <p:ext uri="{BB962C8B-B14F-4D97-AF65-F5344CB8AC3E}">
        <p14:creationId xmlns:p14="http://schemas.microsoft.com/office/powerpoint/2010/main" val="2687978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C9D7C-7A17-4332-9E50-F2A3ABC38C7A}"/>
              </a:ext>
            </a:extLst>
          </p:cNvPr>
          <p:cNvSpPr>
            <a:spLocks noGrp="1"/>
          </p:cNvSpPr>
          <p:nvPr>
            <p:ph type="title"/>
          </p:nvPr>
        </p:nvSpPr>
        <p:spPr/>
        <p:txBody>
          <a:bodyPr>
            <a:normAutofit fontScale="90000"/>
          </a:bodyPr>
          <a:lstStyle/>
          <a:p>
            <a:pPr algn="ctr"/>
            <a:r>
              <a:rPr lang="en-US" dirty="0">
                <a:effectLst/>
                <a:ea typeface="Calibri" panose="020F0502020204030204" pitchFamily="34" charset="0"/>
                <a:cs typeface="Times New Roman" panose="02020603050405020304" pitchFamily="18" charset="0"/>
              </a:rPr>
              <a:t>Higher Catch-Up Contributions </a:t>
            </a:r>
            <a:br>
              <a:rPr lang="en-US" dirty="0">
                <a:effectLst/>
                <a:ea typeface="Calibri" panose="020F0502020204030204" pitchFamily="34" charset="0"/>
                <a:cs typeface="Times New Roman" panose="02020603050405020304" pitchFamily="18" charset="0"/>
              </a:rPr>
            </a:br>
            <a:r>
              <a:rPr lang="en-US" dirty="0">
                <a:effectLst/>
                <a:ea typeface="Calibri" panose="020F0502020204030204" pitchFamily="34" charset="0"/>
                <a:cs typeface="Times New Roman" panose="02020603050405020304" pitchFamily="18" charset="0"/>
              </a:rPr>
              <a:t>at Ages 60–63</a:t>
            </a:r>
            <a:endParaRPr lang="en-US" dirty="0"/>
          </a:p>
        </p:txBody>
      </p:sp>
      <p:sp>
        <p:nvSpPr>
          <p:cNvPr id="3" name="Content Placeholder 2">
            <a:extLst>
              <a:ext uri="{FF2B5EF4-FFF2-40B4-BE49-F238E27FC236}">
                <a16:creationId xmlns:a16="http://schemas.microsoft.com/office/drawing/2014/main" id="{DD55721B-DEBB-47EC-B0A8-19EC88C0EC39}"/>
              </a:ext>
            </a:extLst>
          </p:cNvPr>
          <p:cNvSpPr>
            <a:spLocks noGrp="1"/>
          </p:cNvSpPr>
          <p:nvPr>
            <p:ph idx="1"/>
          </p:nvPr>
        </p:nvSpPr>
        <p:spPr/>
        <p:txBody>
          <a:bodyPr/>
          <a:lstStyle/>
          <a:p>
            <a:pPr marR="0">
              <a:spcBef>
                <a:spcPts val="0"/>
              </a:spcBef>
              <a:spcAft>
                <a:spcPts val="0"/>
              </a:spcAft>
            </a:pPr>
            <a:r>
              <a:rPr lang="en-US" sz="2600" dirty="0">
                <a:effectLst/>
                <a:ea typeface="Calibri" panose="020F0502020204030204" pitchFamily="34" charset="0"/>
                <a:cs typeface="Times New Roman" panose="02020603050405020304" pitchFamily="18" charset="0"/>
              </a:rPr>
              <a:t>If affected employee has compensation of at least $145,000, these catch-up contributions will be Roth contributions</a:t>
            </a:r>
            <a:endParaRPr lang="en-US" sz="1800" dirty="0">
              <a:effectLst/>
              <a:ea typeface="Calibri" panose="020F0502020204030204" pitchFamily="34" charset="0"/>
              <a:cs typeface="Times New Roman" panose="02020603050405020304" pitchFamily="18" charset="0"/>
            </a:endParaRPr>
          </a:p>
          <a:p>
            <a:pPr marL="684213" lvl="1" indent="-342900">
              <a:spcBef>
                <a:spcPts val="0"/>
              </a:spcBef>
              <a:spcAft>
                <a:spcPts val="0"/>
              </a:spcAft>
            </a:pPr>
            <a:r>
              <a:rPr lang="en-US" sz="2200" dirty="0">
                <a:effectLst/>
                <a:ea typeface="Calibri" panose="020F0502020204030204" pitchFamily="34" charset="0"/>
                <a:cs typeface="Times New Roman" panose="02020603050405020304" pitchFamily="18" charset="0"/>
              </a:rPr>
              <a:t>If Plan does not otherwise provide for Roth contributions, plan sponsor may not wish to implement if feature is optional</a:t>
            </a:r>
          </a:p>
          <a:p>
            <a:endParaRPr lang="en-US" dirty="0"/>
          </a:p>
        </p:txBody>
      </p:sp>
      <p:sp>
        <p:nvSpPr>
          <p:cNvPr id="4" name="Slide Number Placeholder 3">
            <a:extLst>
              <a:ext uri="{FF2B5EF4-FFF2-40B4-BE49-F238E27FC236}">
                <a16:creationId xmlns:a16="http://schemas.microsoft.com/office/drawing/2014/main" id="{36CDB680-B839-4B50-AE19-AD9F24070231}"/>
              </a:ext>
            </a:extLst>
          </p:cNvPr>
          <p:cNvSpPr>
            <a:spLocks noGrp="1"/>
          </p:cNvSpPr>
          <p:nvPr>
            <p:ph type="sldNum" sz="quarter" idx="10"/>
          </p:nvPr>
        </p:nvSpPr>
        <p:spPr/>
        <p:txBody>
          <a:bodyPr/>
          <a:lstStyle/>
          <a:p>
            <a:pPr algn="l">
              <a:defRPr/>
            </a:pPr>
            <a:fld id="{37CB416F-4778-B14D-8243-3F2F72A8F2B3}" type="slidenum">
              <a:rPr lang="en-US" smtClean="0"/>
              <a:pPr algn="l">
                <a:defRPr/>
              </a:pPr>
              <a:t>9</a:t>
            </a:fld>
            <a:endParaRPr lang="en-US" dirty="0"/>
          </a:p>
        </p:txBody>
      </p:sp>
    </p:spTree>
    <p:extLst>
      <p:ext uri="{BB962C8B-B14F-4D97-AF65-F5344CB8AC3E}">
        <p14:creationId xmlns:p14="http://schemas.microsoft.com/office/powerpoint/2010/main" val="1573973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TM04033927[[fn=Main Event]]</Template>
  <TotalTime>20601</TotalTime>
  <Words>10277</Words>
  <Application>Microsoft Office PowerPoint</Application>
  <PresentationFormat>On-screen Show (4:3)</PresentationFormat>
  <Paragraphs>445</Paragraphs>
  <Slides>47</Slides>
  <Notes>47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Times New Roman</vt:lpstr>
      <vt:lpstr>Office Theme</vt:lpstr>
      <vt:lpstr>SECURE 2.0, the Fiduciary Rule, New Developments: What You Need to Know</vt:lpstr>
      <vt:lpstr>Introduction</vt:lpstr>
      <vt:lpstr>Introduction</vt:lpstr>
      <vt:lpstr>Matching Contributions on Student Loan Repayments</vt:lpstr>
      <vt:lpstr>Matching Contributions on Student Loan Repayments</vt:lpstr>
      <vt:lpstr>Matching Contributions on Student Loan Repayments</vt:lpstr>
      <vt:lpstr>Increase in Age for Required Minimum Distribution (RMD) Rules</vt:lpstr>
      <vt:lpstr> Higher Catch-Up Contributions  at Ages 60–63 </vt:lpstr>
      <vt:lpstr>Higher Catch-Up Contributions  at Ages 60–63</vt:lpstr>
      <vt:lpstr>Option to Treat Employer  Contributions as Roth Contributions</vt:lpstr>
      <vt:lpstr>Option to Treat Employer  Contributions as Roth Contributions</vt:lpstr>
      <vt:lpstr>Catch-Up Contributions as Roth Contributions</vt:lpstr>
      <vt:lpstr>Catch-Up Contributions as Roth Contributions</vt:lpstr>
      <vt:lpstr>Recovery of Overpayments</vt:lpstr>
      <vt:lpstr>Recovery of Overpayments</vt:lpstr>
      <vt:lpstr>Recovery of Overpayments</vt:lpstr>
      <vt:lpstr>Recovery of Overpayments</vt:lpstr>
      <vt:lpstr>Recovery of Overpayments</vt:lpstr>
      <vt:lpstr>Recovery of Overpayments</vt:lpstr>
      <vt:lpstr>Recovery of Overpayments</vt:lpstr>
      <vt:lpstr>Recovery of Overpayments</vt:lpstr>
      <vt:lpstr>Recovery of Overpayments</vt:lpstr>
      <vt:lpstr>ESOP Changes</vt:lpstr>
      <vt:lpstr>ESOP Changes</vt:lpstr>
      <vt:lpstr>ESOP Changes</vt:lpstr>
      <vt:lpstr>ESOP Changes</vt:lpstr>
      <vt:lpstr>ESOP Changes</vt:lpstr>
      <vt:lpstr>EPCRS</vt:lpstr>
      <vt:lpstr>EPCRS</vt:lpstr>
      <vt:lpstr>Long Service Part-Time Employees</vt:lpstr>
      <vt:lpstr>Long Service Part-Time Employees</vt:lpstr>
      <vt:lpstr>Emergency Savings Account (ESA)</vt:lpstr>
      <vt:lpstr>Emergency Savings Account (ESA)</vt:lpstr>
      <vt:lpstr>Emergency Savings Account (ESA)</vt:lpstr>
      <vt:lpstr>Defined Benefit Plan Changes</vt:lpstr>
      <vt:lpstr>Defined Benefit Plan Changes</vt:lpstr>
      <vt:lpstr>Defined Benefit Plan Changes</vt:lpstr>
      <vt:lpstr>Defined Benefit Plan Changes</vt:lpstr>
      <vt:lpstr>Defined Benefit Plan Changes</vt:lpstr>
      <vt:lpstr>Defined Benefit Plan Changes</vt:lpstr>
      <vt:lpstr>Defined Benefit Plan Changes</vt:lpstr>
      <vt:lpstr>Definition of Fiduciary</vt:lpstr>
      <vt:lpstr>5-Part Test</vt:lpstr>
      <vt:lpstr>5-Part Test</vt:lpstr>
      <vt:lpstr>5-Part Test</vt:lpstr>
      <vt:lpstr>5-Part Test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Repper</dc:creator>
  <cp:lastModifiedBy>Katie Keane</cp:lastModifiedBy>
  <cp:revision>1105</cp:revision>
  <cp:lastPrinted>2023-03-06T14:47:50Z</cp:lastPrinted>
  <dcterms:created xsi:type="dcterms:W3CDTF">2012-03-29T19:23:58Z</dcterms:created>
  <dcterms:modified xsi:type="dcterms:W3CDTF">2023-03-14T20:57:16Z</dcterms:modified>
</cp:coreProperties>
</file>