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2"/>
  </p:notesMasterIdLst>
  <p:handoutMasterIdLst>
    <p:handoutMasterId r:id="rId33"/>
  </p:handoutMasterIdLst>
  <p:sldIdLst>
    <p:sldId id="256" r:id="rId2"/>
    <p:sldId id="674" r:id="rId3"/>
    <p:sldId id="658" r:id="rId4"/>
    <p:sldId id="659" r:id="rId5"/>
    <p:sldId id="660" r:id="rId6"/>
    <p:sldId id="661" r:id="rId7"/>
    <p:sldId id="662" r:id="rId8"/>
    <p:sldId id="675" r:id="rId9"/>
    <p:sldId id="676" r:id="rId10"/>
    <p:sldId id="647" r:id="rId11"/>
    <p:sldId id="639" r:id="rId12"/>
    <p:sldId id="640" r:id="rId13"/>
    <p:sldId id="646" r:id="rId14"/>
    <p:sldId id="648" r:id="rId15"/>
    <p:sldId id="650" r:id="rId16"/>
    <p:sldId id="651" r:id="rId17"/>
    <p:sldId id="665" r:id="rId18"/>
    <p:sldId id="666" r:id="rId19"/>
    <p:sldId id="667" r:id="rId20"/>
    <p:sldId id="669" r:id="rId21"/>
    <p:sldId id="671" r:id="rId22"/>
    <p:sldId id="652" r:id="rId23"/>
    <p:sldId id="653" r:id="rId24"/>
    <p:sldId id="654" r:id="rId25"/>
    <p:sldId id="655" r:id="rId26"/>
    <p:sldId id="656" r:id="rId27"/>
    <p:sldId id="657" r:id="rId28"/>
    <p:sldId id="672" r:id="rId29"/>
    <p:sldId id="645" r:id="rId30"/>
    <p:sldId id="673" r:id="rId31"/>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495"/>
    <a:srgbClr val="2D536B"/>
    <a:srgbClr val="486472"/>
    <a:srgbClr val="4F597A"/>
    <a:srgbClr val="FFFF00"/>
    <a:srgbClr val="FF505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56" autoAdjust="0"/>
    <p:restoredTop sz="94275" autoAdjust="0"/>
  </p:normalViewPr>
  <p:slideViewPr>
    <p:cSldViewPr>
      <p:cViewPr>
        <p:scale>
          <a:sx n="80" d="100"/>
          <a:sy n="80" d="100"/>
        </p:scale>
        <p:origin x="-1622" y="-58"/>
      </p:cViewPr>
      <p:guideLst>
        <p:guide orient="horz" pos="2160"/>
        <p:guide pos="2880"/>
      </p:guideLst>
    </p:cSldViewPr>
  </p:slideViewPr>
  <p:outlineViewPr>
    <p:cViewPr>
      <p:scale>
        <a:sx n="33" d="100"/>
        <a:sy n="33" d="100"/>
      </p:scale>
      <p:origin x="0" y="6792"/>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7" tIns="46659" rIns="93317" bIns="46659" rtlCol="0"/>
          <a:lstStyle>
            <a:lvl1pPr algn="l">
              <a:defRPr sz="1200"/>
            </a:lvl1pPr>
          </a:lstStyle>
          <a:p>
            <a:endParaRPr lang="en-US" dirty="0"/>
          </a:p>
        </p:txBody>
      </p:sp>
      <p:sp>
        <p:nvSpPr>
          <p:cNvPr id="3" name="Date Placeholder 2"/>
          <p:cNvSpPr>
            <a:spLocks noGrp="1"/>
          </p:cNvSpPr>
          <p:nvPr>
            <p:ph type="dt" sz="quarter" idx="1"/>
          </p:nvPr>
        </p:nvSpPr>
        <p:spPr>
          <a:xfrm>
            <a:off x="3978133" y="0"/>
            <a:ext cx="3043343" cy="465455"/>
          </a:xfrm>
          <a:prstGeom prst="rect">
            <a:avLst/>
          </a:prstGeom>
        </p:spPr>
        <p:txBody>
          <a:bodyPr vert="horz" lIns="93317" tIns="46659" rIns="93317" bIns="46659" rtlCol="0"/>
          <a:lstStyle>
            <a:lvl1pPr algn="r">
              <a:defRPr sz="1200"/>
            </a:lvl1pPr>
          </a:lstStyle>
          <a:p>
            <a:fld id="{33722E25-90CC-4DAD-A4A0-EF571C1198B4}" type="datetimeFigureOut">
              <a:rPr lang="en-US" smtClean="0"/>
              <a:pPr/>
              <a:t>3/28/2019</a:t>
            </a:fld>
            <a:endParaRPr lang="en-US" dirty="0"/>
          </a:p>
        </p:txBody>
      </p:sp>
      <p:sp>
        <p:nvSpPr>
          <p:cNvPr id="4" name="Footer Placeholder 3"/>
          <p:cNvSpPr>
            <a:spLocks noGrp="1"/>
          </p:cNvSpPr>
          <p:nvPr>
            <p:ph type="ftr" sz="quarter" idx="2"/>
          </p:nvPr>
        </p:nvSpPr>
        <p:spPr>
          <a:xfrm>
            <a:off x="1" y="8842030"/>
            <a:ext cx="3043343" cy="465455"/>
          </a:xfrm>
          <a:prstGeom prst="rect">
            <a:avLst/>
          </a:prstGeom>
        </p:spPr>
        <p:txBody>
          <a:bodyPr vert="horz" lIns="93317" tIns="46659" rIns="93317" bIns="4665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17" tIns="46659" rIns="93317" bIns="46659" rtlCol="0" anchor="b"/>
          <a:lstStyle>
            <a:lvl1pPr algn="r">
              <a:defRPr sz="1200"/>
            </a:lvl1pPr>
          </a:lstStyle>
          <a:p>
            <a:fld id="{98DAACBC-F9B6-4911-931B-842814D41E7B}" type="slidenum">
              <a:rPr lang="en-US" smtClean="0"/>
              <a:pPr/>
              <a:t>‹#›</a:t>
            </a:fld>
            <a:endParaRPr lang="en-US" dirty="0"/>
          </a:p>
        </p:txBody>
      </p:sp>
    </p:spTree>
    <p:extLst>
      <p:ext uri="{BB962C8B-B14F-4D97-AF65-F5344CB8AC3E}">
        <p14:creationId xmlns:p14="http://schemas.microsoft.com/office/powerpoint/2010/main" val="495584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3343" cy="465455"/>
          </a:xfrm>
          <a:prstGeom prst="rect">
            <a:avLst/>
          </a:prstGeom>
        </p:spPr>
        <p:txBody>
          <a:bodyPr vert="horz" lIns="93317" tIns="46659" rIns="93317" bIns="46659" rtlCol="0"/>
          <a:lstStyle>
            <a:lvl1pPr algn="l">
              <a:defRPr sz="1200"/>
            </a:lvl1pPr>
          </a:lstStyle>
          <a:p>
            <a:endParaRPr lang="en-US" dirty="0"/>
          </a:p>
        </p:txBody>
      </p:sp>
      <p:sp>
        <p:nvSpPr>
          <p:cNvPr id="3" name="Date Placeholder 2"/>
          <p:cNvSpPr>
            <a:spLocks noGrp="1"/>
          </p:cNvSpPr>
          <p:nvPr>
            <p:ph type="dt" idx="1"/>
          </p:nvPr>
        </p:nvSpPr>
        <p:spPr>
          <a:xfrm>
            <a:off x="3978133" y="0"/>
            <a:ext cx="3043343" cy="465455"/>
          </a:xfrm>
          <a:prstGeom prst="rect">
            <a:avLst/>
          </a:prstGeom>
        </p:spPr>
        <p:txBody>
          <a:bodyPr vert="horz" lIns="93317" tIns="46659" rIns="93317" bIns="46659" rtlCol="0"/>
          <a:lstStyle>
            <a:lvl1pPr algn="r">
              <a:defRPr sz="1200"/>
            </a:lvl1pPr>
          </a:lstStyle>
          <a:p>
            <a:fld id="{2D268260-1620-4303-B5A6-C7AE0FCDA103}" type="datetimeFigureOut">
              <a:rPr lang="en-US" smtClean="0"/>
              <a:pPr/>
              <a:t>3/28/2019</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7" tIns="46659" rIns="93317" bIns="46659" rtlCol="0" anchor="ctr"/>
          <a:lstStyle/>
          <a:p>
            <a:endParaRPr lang="en-US" dirty="0"/>
          </a:p>
        </p:txBody>
      </p:sp>
      <p:sp>
        <p:nvSpPr>
          <p:cNvPr id="5" name="Notes Placeholder 4"/>
          <p:cNvSpPr>
            <a:spLocks noGrp="1"/>
          </p:cNvSpPr>
          <p:nvPr>
            <p:ph type="body" sz="quarter" idx="3"/>
          </p:nvPr>
        </p:nvSpPr>
        <p:spPr>
          <a:xfrm>
            <a:off x="702311" y="4421824"/>
            <a:ext cx="5618480" cy="4189095"/>
          </a:xfrm>
          <a:prstGeom prst="rect">
            <a:avLst/>
          </a:prstGeom>
        </p:spPr>
        <p:txBody>
          <a:bodyPr vert="horz" lIns="93317" tIns="46659" rIns="93317" bIns="4665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2030"/>
            <a:ext cx="3043343" cy="465455"/>
          </a:xfrm>
          <a:prstGeom prst="rect">
            <a:avLst/>
          </a:prstGeom>
        </p:spPr>
        <p:txBody>
          <a:bodyPr vert="horz" lIns="93317" tIns="46659" rIns="93317" bIns="4665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3" y="8842030"/>
            <a:ext cx="3043343" cy="465455"/>
          </a:xfrm>
          <a:prstGeom prst="rect">
            <a:avLst/>
          </a:prstGeom>
        </p:spPr>
        <p:txBody>
          <a:bodyPr vert="horz" lIns="93317" tIns="46659" rIns="93317" bIns="46659" rtlCol="0" anchor="b"/>
          <a:lstStyle>
            <a:lvl1pPr algn="r">
              <a:defRPr sz="1200"/>
            </a:lvl1pPr>
          </a:lstStyle>
          <a:p>
            <a:fld id="{613D10D5-403C-4F13-89DB-7D0D86F960A6}" type="slidenum">
              <a:rPr lang="en-US" smtClean="0"/>
              <a:pPr/>
              <a:t>‹#›</a:t>
            </a:fld>
            <a:endParaRPr lang="en-US" dirty="0"/>
          </a:p>
        </p:txBody>
      </p:sp>
    </p:spTree>
    <p:extLst>
      <p:ext uri="{BB962C8B-B14F-4D97-AF65-F5344CB8AC3E}">
        <p14:creationId xmlns:p14="http://schemas.microsoft.com/office/powerpoint/2010/main" val="2092502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pPr/>
              <a:t>1</a:t>
            </a:fld>
            <a:endParaRPr lang="en-US" dirty="0"/>
          </a:p>
        </p:txBody>
      </p:sp>
    </p:spTree>
    <p:extLst>
      <p:ext uri="{BB962C8B-B14F-4D97-AF65-F5344CB8AC3E}">
        <p14:creationId xmlns:p14="http://schemas.microsoft.com/office/powerpoint/2010/main" val="1280196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STEPHANIE TO INTRODUCE</a:t>
            </a:r>
          </a:p>
          <a:p>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pPr/>
              <a:t>11</a:t>
            </a:fld>
            <a:endParaRPr lang="en-US" dirty="0"/>
          </a:p>
        </p:txBody>
      </p:sp>
    </p:spTree>
    <p:extLst>
      <p:ext uri="{BB962C8B-B14F-4D97-AF65-F5344CB8AC3E}">
        <p14:creationId xmlns:p14="http://schemas.microsoft.com/office/powerpoint/2010/main" val="2199608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defTabSz="931774">
              <a:defRPr sz="1200" b="1"/>
            </a:pPr>
            <a:r>
              <a:rPr lang="en-US" dirty="0" smtClean="0"/>
              <a:t>:05 to :15</a:t>
            </a:r>
          </a:p>
          <a:p>
            <a:pPr defTabSz="931774">
              <a:defRPr sz="1200" b="1"/>
            </a:pPr>
            <a:r>
              <a:rPr lang="en-US" dirty="0" smtClean="0"/>
              <a:t>MARK: goal today to breeze through typical transactions, with </a:t>
            </a:r>
          </a:p>
          <a:p>
            <a:pPr defTabSz="931774">
              <a:defRPr sz="1200"/>
            </a:pPr>
            <a:r>
              <a:rPr lang="en-US" dirty="0" smtClean="0"/>
              <a:t>Many different forms but two main types –</a:t>
            </a:r>
          </a:p>
          <a:p>
            <a:pPr defTabSz="931774">
              <a:defRPr sz="1200"/>
            </a:pPr>
            <a:r>
              <a:rPr lang="en-US" dirty="0" smtClean="0"/>
              <a:t>  1.  Stock Purchase or Merger: buyer or surviving entity assumes all of target’s benefit plans and related liabilities</a:t>
            </a:r>
          </a:p>
          <a:p>
            <a:pPr marL="465887" lvl="1" indent="-232943" defTabSz="931774">
              <a:buSzPct val="100000"/>
              <a:buChar char="•"/>
              <a:defRPr sz="1200"/>
            </a:pPr>
            <a:r>
              <a:rPr lang="en-US" dirty="0" smtClean="0"/>
              <a:t>FOR BUYER: significant diligence needed - buttress by specific indemnities for discrete problems</a:t>
            </a:r>
          </a:p>
          <a:p>
            <a:pPr marL="465887" lvl="1" indent="-232943" defTabSz="931774">
              <a:buSzPct val="100000"/>
              <a:buChar char="•"/>
              <a:defRPr sz="1200"/>
            </a:pPr>
            <a:r>
              <a:rPr lang="en-US" dirty="0" smtClean="0"/>
              <a:t>Be cognizant of “materiality” – every plan has warts . . . </a:t>
            </a:r>
          </a:p>
          <a:p>
            <a:pPr indent="77646" defTabSz="931774">
              <a:defRPr sz="1200"/>
            </a:pPr>
            <a:r>
              <a:rPr lang="en-US" dirty="0" smtClean="0"/>
              <a:t>2. Asset Purchases - similar diligence for lenders - seeking to ID the most material risks.</a:t>
            </a:r>
          </a:p>
          <a:p>
            <a:pPr marL="388238" indent="-232943" defTabSz="931774">
              <a:buClr>
                <a:srgbClr val="000000"/>
              </a:buClr>
              <a:buSzPct val="100000"/>
              <a:buChar char="•"/>
              <a:defRPr sz="1200"/>
            </a:pPr>
            <a:r>
              <a:rPr lang="en-US" dirty="0" smtClean="0"/>
              <a:t>FOR BUYER: Federal Law of Successor </a:t>
            </a:r>
            <a:r>
              <a:rPr lang="en-US" dirty="0" err="1" smtClean="0"/>
              <a:t>Liab</a:t>
            </a:r>
            <a:r>
              <a:rPr lang="en-US" dirty="0" smtClean="0"/>
              <a:t> - notice (or constructive notice) + substantial continuity of operations.</a:t>
            </a:r>
          </a:p>
          <a:p>
            <a:pPr indent="155295" defTabSz="931774">
              <a:defRPr sz="1200"/>
            </a:pPr>
            <a:endParaRPr lang="en-US" dirty="0" smtClean="0"/>
          </a:p>
          <a:p>
            <a:pPr indent="155295" defTabSz="931774">
              <a:defRPr sz="1200"/>
            </a:pPr>
            <a:r>
              <a:rPr lang="en-US" dirty="0" smtClean="0"/>
              <a:t>FOR TARGET AND SELLER:</a:t>
            </a:r>
          </a:p>
          <a:p>
            <a:pPr marL="388238" indent="-232943" defTabSz="931774">
              <a:buClr>
                <a:srgbClr val="000000"/>
              </a:buClr>
              <a:buSzPct val="100000"/>
              <a:buChar char="•"/>
              <a:defRPr sz="1200"/>
            </a:pPr>
            <a:r>
              <a:rPr lang="en-US" dirty="0" smtClean="0"/>
              <a:t>Get all benefit plan and employment disclosures ready early - be thorough and accurate without over-disclosing</a:t>
            </a:r>
          </a:p>
          <a:p>
            <a:pPr marL="388238" indent="-232943" defTabSz="931774">
              <a:buClr>
                <a:srgbClr val="000000"/>
              </a:buClr>
              <a:buSzPct val="100000"/>
              <a:buChar char="•"/>
              <a:defRPr sz="1200"/>
            </a:pPr>
            <a:r>
              <a:rPr lang="en-US" dirty="0" smtClean="0"/>
              <a:t>Preview diligence to determine - and address red flags - before buyer diligence begins</a:t>
            </a:r>
          </a:p>
          <a:p>
            <a:pPr marL="388238" lvl="1" indent="-232943" defTabSz="931774">
              <a:buClr>
                <a:srgbClr val="000000"/>
              </a:buClr>
              <a:buSzPct val="100000"/>
              <a:buChar char="•"/>
              <a:defRPr sz="1200"/>
            </a:pPr>
            <a:r>
              <a:rPr lang="en-US" dirty="0" smtClean="0"/>
              <a:t>Nothing to be gained from attempting to hide issues from Buyer</a:t>
            </a:r>
          </a:p>
          <a:p>
            <a:pPr marL="388238" indent="-232943" defTabSz="931774">
              <a:buClr>
                <a:srgbClr val="000000"/>
              </a:buClr>
              <a:buSzPct val="100000"/>
              <a:buChar char="•"/>
              <a:defRPr sz="1200"/>
            </a:pPr>
            <a:r>
              <a:rPr lang="en-US" dirty="0" smtClean="0"/>
              <a:t>Minimize reps- maximize post closing covenants.</a:t>
            </a:r>
          </a:p>
          <a:p>
            <a:pPr marL="388238" indent="-232943" defTabSz="931774">
              <a:buClr>
                <a:srgbClr val="000000"/>
              </a:buClr>
              <a:buSzPct val="100000"/>
              <a:buChar char="•"/>
              <a:defRPr sz="1200"/>
            </a:pPr>
            <a:endParaRPr lang="en-US" dirty="0" smtClean="0"/>
          </a:p>
          <a:p>
            <a:pPr defTabSz="931774">
              <a:defRPr sz="1200"/>
            </a:pPr>
            <a:r>
              <a:rPr lang="en-US" dirty="0" smtClean="0"/>
              <a:t>Pre-deal planning FOR SELLERS AND TARGETS– Mark to lead</a:t>
            </a:r>
          </a:p>
          <a:p>
            <a:pPr marL="232943" indent="-232943" defTabSz="931774">
              <a:buClr>
                <a:srgbClr val="000000"/>
              </a:buClr>
              <a:buSzPct val="100000"/>
              <a:buChar char="•"/>
              <a:defRPr sz="1200"/>
            </a:pPr>
            <a:r>
              <a:rPr lang="en-US" dirty="0" smtClean="0"/>
              <a:t>GOLDEN RULE FOR TARGETS AND SELLERS: Whatever is in place when negotiations begin will be honored. All else will be negotiated - and tougher to get.</a:t>
            </a:r>
          </a:p>
          <a:p>
            <a:pPr marL="232943" indent="-232943" defTabSz="931774">
              <a:buClr>
                <a:srgbClr val="000000"/>
              </a:buClr>
              <a:buSzPct val="100000"/>
              <a:buChar char="•"/>
              <a:defRPr sz="1200"/>
            </a:pPr>
            <a:r>
              <a:rPr lang="en-US" dirty="0" smtClean="0"/>
              <a:t>Consider CIC </a:t>
            </a:r>
            <a:r>
              <a:rPr lang="en-US" dirty="0" err="1" smtClean="0"/>
              <a:t>sev</a:t>
            </a:r>
            <a:r>
              <a:rPr lang="en-US" dirty="0" smtClean="0"/>
              <a:t> plans for Execs and/or </a:t>
            </a:r>
            <a:r>
              <a:rPr lang="en-US" dirty="0" err="1" smtClean="0"/>
              <a:t>Eees</a:t>
            </a:r>
            <a:endParaRPr lang="en-US" dirty="0" smtClean="0"/>
          </a:p>
          <a:p>
            <a:pPr marL="232943" indent="-232943" defTabSz="931774">
              <a:buClr>
                <a:srgbClr val="000000"/>
              </a:buClr>
              <a:buSzPct val="100000"/>
              <a:buChar char="•"/>
              <a:defRPr sz="1200"/>
            </a:pPr>
            <a:r>
              <a:rPr lang="en-US" dirty="0" smtClean="0"/>
              <a:t>Why more imp to target than buyer . . . retention not always critical . . . seller w/o key </a:t>
            </a:r>
            <a:r>
              <a:rPr lang="en-US" dirty="0" err="1" smtClean="0"/>
              <a:t>Eees</a:t>
            </a:r>
            <a:r>
              <a:rPr lang="en-US" dirty="0" smtClean="0"/>
              <a:t> must cave to last minute demands.</a:t>
            </a:r>
          </a:p>
          <a:p>
            <a:pPr defTabSz="931774">
              <a:defRPr sz="1200"/>
            </a:pPr>
            <a:endParaRPr lang="en-US" dirty="0" smtClean="0"/>
          </a:p>
          <a:p>
            <a:pPr defTabSz="931774">
              <a:defRPr sz="1200"/>
            </a:pPr>
            <a:r>
              <a:rPr lang="en-US" dirty="0" smtClean="0"/>
              <a:t>Due Diligence</a:t>
            </a:r>
          </a:p>
          <a:p>
            <a:pPr defTabSz="931774">
              <a:defRPr sz="1200"/>
            </a:pPr>
            <a:endParaRPr lang="en-US" dirty="0" smtClean="0"/>
          </a:p>
          <a:p>
            <a:pPr defTabSz="931774">
              <a:defRPr sz="1200"/>
            </a:pPr>
            <a:r>
              <a:rPr lang="en-US" dirty="0" smtClean="0"/>
              <a:t>Negotiation</a:t>
            </a:r>
          </a:p>
          <a:p>
            <a:pPr marL="171450" indent="-171450" defTabSz="931774">
              <a:buSzPct val="100000"/>
              <a:buFont typeface="Arial"/>
              <a:buChar char="•"/>
              <a:defRPr sz="1200"/>
            </a:pPr>
            <a:r>
              <a:rPr lang="en-US" dirty="0" smtClean="0"/>
              <a:t>When negotiating the post closing covenants it is helpful to understand the deal posture with respect to employees </a:t>
            </a:r>
          </a:p>
          <a:p>
            <a:pPr marL="171450" lvl="2" indent="-171450" defTabSz="931774">
              <a:buSzPct val="100000"/>
              <a:buFont typeface="Arial"/>
              <a:buChar char="•"/>
              <a:defRPr sz="1200"/>
            </a:pPr>
            <a:r>
              <a:rPr lang="en-US" dirty="0" smtClean="0"/>
              <a:t>Are the Seller/Target employees integral to the business?</a:t>
            </a:r>
          </a:p>
          <a:p>
            <a:pPr marL="171450" indent="-171450" defTabSz="931774">
              <a:buSzPct val="100000"/>
              <a:buFont typeface="Arial"/>
              <a:buChar char="•"/>
              <a:defRPr sz="1200"/>
            </a:pPr>
            <a:r>
              <a:rPr lang="en-US" dirty="0" smtClean="0"/>
              <a:t>Is Buyer using the term “synergies” to describe the two workforces?</a:t>
            </a:r>
          </a:p>
          <a:p>
            <a:pPr marL="171450" indent="-171450" defTabSz="931774">
              <a:buSzPct val="100000"/>
              <a:buFont typeface="Arial"/>
              <a:buChar char="•"/>
              <a:defRPr sz="1200"/>
            </a:pPr>
            <a:r>
              <a:rPr lang="en-US" dirty="0" smtClean="0"/>
              <a:t>​​CONSIDER A "HALLIBURTON PROVISION" -- If a merger or stock purchase agreement includes provisions relating to a seller's benefit plans, there is a risk that a court would deem the benefit plan to be amended - thereby creating enforceable rights for plan participants even if the merger or sale agreement states that there are no third party beneficiaries.  The 5th Circuit's 2006 decision in the Halliburton case gave credence to this risk, and gave rise to the precaution of including a "Halliburton provision" in merger and sale agreements to affirmatively state that no benefit plans would be deemed amended.</a:t>
            </a:r>
          </a:p>
          <a:p>
            <a:pPr defTabSz="931774">
              <a:defRPr sz="1200"/>
            </a:pPr>
            <a:endParaRPr lang="en-US" dirty="0" smtClean="0"/>
          </a:p>
          <a:p>
            <a:pPr defTabSz="931774">
              <a:defRPr sz="1200"/>
            </a:pPr>
            <a:r>
              <a:rPr lang="en-US" dirty="0" smtClean="0"/>
              <a:t>Signing and Pre-closing </a:t>
            </a:r>
          </a:p>
          <a:p>
            <a:pPr marL="171450" indent="-171450" defTabSz="931774">
              <a:buSzPct val="100000"/>
              <a:buFont typeface="Arial"/>
              <a:buChar char="•"/>
              <a:defRPr sz="1200"/>
            </a:pPr>
            <a:r>
              <a:rPr lang="en-US" dirty="0" smtClean="0"/>
              <a:t>If there is a pre-closing period, Seller should be cognizant of the conduct of business prohibitions on changes to compensation and benefits and/or amendments to benefit plans</a:t>
            </a:r>
          </a:p>
          <a:p>
            <a:pPr marL="171450" indent="-171450" defTabSz="931774">
              <a:buSzPct val="100000"/>
              <a:buFont typeface="Arial"/>
              <a:buChar char="•"/>
              <a:defRPr sz="1200"/>
            </a:pPr>
            <a:r>
              <a:rPr lang="en-US" dirty="0" smtClean="0"/>
              <a:t>It is easier to negotiate any </a:t>
            </a:r>
            <a:r>
              <a:rPr lang="en-US" dirty="0" err="1" smtClean="0"/>
              <a:t>carveouts</a:t>
            </a:r>
            <a:r>
              <a:rPr lang="en-US" dirty="0" smtClean="0"/>
              <a:t> to these prohibitions upfront rather than attempting to get Buyer’s consent post-signing </a:t>
            </a:r>
          </a:p>
          <a:p>
            <a:pPr defTabSz="931774">
              <a:defRPr sz="1200"/>
            </a:pPr>
            <a:endParaRPr lang="en-US" dirty="0" smtClean="0"/>
          </a:p>
          <a:p>
            <a:pPr defTabSz="931774">
              <a:defRPr sz="1200"/>
            </a:pPr>
            <a:r>
              <a:rPr lang="en-US" dirty="0" smtClean="0"/>
              <a:t>Post-closing</a:t>
            </a:r>
          </a:p>
          <a:p>
            <a:pPr marL="171450" indent="-171450" defTabSz="931774">
              <a:buSzPct val="100000"/>
              <a:buFont typeface="Arial"/>
              <a:buChar char="•"/>
              <a:defRPr sz="1200"/>
            </a:pPr>
            <a:r>
              <a:rPr lang="en-US" dirty="0" smtClean="0"/>
              <a:t>Will target/Seller employees immediately be on Buyer’s benefit plans?</a:t>
            </a:r>
          </a:p>
          <a:p>
            <a:pPr marL="171450" indent="-171450" defTabSz="931774">
              <a:buSzPct val="100000"/>
              <a:buFont typeface="Arial"/>
              <a:buChar char="•"/>
              <a:defRPr sz="1200"/>
            </a:pPr>
            <a:r>
              <a:rPr lang="en-US" dirty="0" smtClean="0"/>
              <a:t>Will the old Buyer plans continue post-closing for a period until the benefits can be properly aligned?</a:t>
            </a:r>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pPr/>
              <a:t>12</a:t>
            </a:fld>
            <a:endParaRPr lang="en-US" dirty="0"/>
          </a:p>
        </p:txBody>
      </p:sp>
    </p:spTree>
    <p:extLst>
      <p:ext uri="{BB962C8B-B14F-4D97-AF65-F5344CB8AC3E}">
        <p14:creationId xmlns:p14="http://schemas.microsoft.com/office/powerpoint/2010/main" val="4021739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defTabSz="931774">
              <a:defRPr sz="1200" b="1"/>
            </a:pPr>
            <a:r>
              <a:rPr lang="en-US" dirty="0" smtClean="0"/>
              <a:t>:25 to :35</a:t>
            </a:r>
          </a:p>
          <a:p>
            <a:pPr marL="232943" indent="-232943" defTabSz="931774">
              <a:buSzPct val="100000"/>
              <a:buChar char="•"/>
              <a:defRPr sz="1200"/>
            </a:pPr>
            <a:r>
              <a:rPr lang="en-US" dirty="0" smtClean="0"/>
              <a:t>401(k) </a:t>
            </a:r>
            <a:r>
              <a:rPr lang="en-US" dirty="0" err="1" smtClean="0"/>
              <a:t>Termin</a:t>
            </a:r>
            <a:r>
              <a:rPr lang="en-US" dirty="0" smtClean="0"/>
              <a:t> Rule</a:t>
            </a:r>
          </a:p>
          <a:p>
            <a:pPr marL="504711" indent="-232943" defTabSz="931774">
              <a:buSzPct val="100000"/>
              <a:buChar char="•"/>
              <a:defRPr sz="1200"/>
            </a:pPr>
            <a:r>
              <a:rPr lang="en-US" dirty="0" smtClean="0"/>
              <a:t>If representing buyer, make sure that they understand the opportunity to terminate the plan is limited and that post-closing the only option is to merge the 401(k) plans which can be messy from an administrative standpoint</a:t>
            </a:r>
          </a:p>
          <a:p>
            <a:pPr marL="504711" indent="-232943" defTabSz="931774">
              <a:buSzPct val="100000"/>
              <a:buChar char="•"/>
              <a:defRPr sz="1200"/>
            </a:pPr>
            <a:r>
              <a:rPr lang="en-US" b="1" u="sng" dirty="0" smtClean="0"/>
              <a:t>QUESTION: </a:t>
            </a:r>
            <a:r>
              <a:rPr lang="en-US" dirty="0" smtClean="0"/>
              <a:t>Orphan Plan concerns - strategies for (1) avoiding, (2) escaping, (3) integrating with risk mitigation strategies</a:t>
            </a:r>
          </a:p>
          <a:p>
            <a:pPr marL="232943" lvl="2" indent="-232943" defTabSz="931774">
              <a:buSzPct val="100000"/>
              <a:buChar char="•"/>
              <a:defRPr sz="1200"/>
            </a:pPr>
            <a:endParaRPr lang="en-US" dirty="0" smtClean="0"/>
          </a:p>
          <a:p>
            <a:pPr marL="232943" indent="-232943" defTabSz="931774">
              <a:buSzPct val="100000"/>
              <a:buChar char="•"/>
              <a:defRPr sz="1200"/>
            </a:pPr>
            <a:r>
              <a:rPr lang="en-US" dirty="0" smtClean="0"/>
              <a:t>Investment re cost savings</a:t>
            </a:r>
          </a:p>
          <a:p>
            <a:pPr marL="461543" lvl="1" indent="-232943" defTabSz="931774">
              <a:buSzPct val="100000"/>
              <a:buChar char="•"/>
              <a:defRPr sz="1200"/>
            </a:pPr>
            <a:r>
              <a:rPr lang="en-US" b="1" u="sng" dirty="0" smtClean="0"/>
              <a:t>QUESTION</a:t>
            </a:r>
            <a:r>
              <a:rPr lang="en-US" dirty="0" smtClean="0"/>
              <a:t>: Mapping $ Issues?  Sufficient to address post-closing and through coordination pre-close? Protections in merger or sale agreement?</a:t>
            </a:r>
          </a:p>
          <a:p>
            <a:pPr defTabSz="931774">
              <a:defRPr sz="1200"/>
            </a:pPr>
            <a:endParaRPr lang="en-US" dirty="0" smtClean="0"/>
          </a:p>
          <a:p>
            <a:pPr marL="232943" indent="-232943" defTabSz="931774">
              <a:buSzPct val="100000"/>
              <a:buChar char="•"/>
              <a:defRPr sz="1200"/>
            </a:pPr>
            <a:r>
              <a:rPr lang="en-US" dirty="0" smtClean="0"/>
              <a:t>Litigation risks</a:t>
            </a:r>
          </a:p>
          <a:p>
            <a:pPr marL="465887" indent="-232943" defTabSz="931774">
              <a:buSzPct val="100000"/>
              <a:buChar char="•"/>
              <a:defRPr sz="1200"/>
            </a:pPr>
            <a:r>
              <a:rPr lang="en-US" dirty="0" smtClean="0"/>
              <a:t>Clearly employer stock is a smoking gun for concern.</a:t>
            </a:r>
          </a:p>
          <a:p>
            <a:pPr marL="465887" indent="-232943" defTabSz="931774">
              <a:buSzPct val="100000"/>
              <a:buChar char="•"/>
              <a:defRPr sz="1200"/>
            </a:pPr>
            <a:r>
              <a:rPr lang="en-US" dirty="0" smtClean="0"/>
              <a:t>Likewise would be an absence of history of the monitoring of investments (if no </a:t>
            </a:r>
            <a:r>
              <a:rPr lang="en-US" dirty="0" err="1" smtClean="0"/>
              <a:t>indep</a:t>
            </a:r>
            <a:r>
              <a:rPr lang="en-US" dirty="0" smtClean="0"/>
              <a:t> Tee).</a:t>
            </a:r>
          </a:p>
          <a:p>
            <a:pPr marL="465887" indent="-232943" defTabSz="931774">
              <a:buSzPct val="100000"/>
              <a:buChar char="•"/>
              <a:defRPr sz="1200"/>
            </a:pPr>
            <a:r>
              <a:rPr lang="en-US" dirty="0" smtClean="0"/>
              <a:t>Monitoring of fees is essential - and worth deep dive on diligence in Stock </a:t>
            </a:r>
            <a:r>
              <a:rPr lang="en-US" dirty="0" err="1" smtClean="0"/>
              <a:t>Purch</a:t>
            </a:r>
            <a:r>
              <a:rPr lang="en-US" dirty="0" smtClean="0"/>
              <a:t> and </a:t>
            </a:r>
            <a:r>
              <a:rPr lang="en-US" dirty="0" err="1" smtClean="0"/>
              <a:t>Merg</a:t>
            </a:r>
            <a:endParaRPr lang="en-US" dirty="0" smtClean="0"/>
          </a:p>
          <a:p>
            <a:pPr marL="465887" indent="-232943" defTabSz="931774">
              <a:buSzPct val="100000"/>
              <a:buChar char="•"/>
              <a:defRPr sz="1200"/>
            </a:pPr>
            <a:r>
              <a:rPr lang="en-US" b="1" u="sng" dirty="0" smtClean="0"/>
              <a:t>QUESTION: </a:t>
            </a:r>
            <a:r>
              <a:rPr lang="en-US" dirty="0" smtClean="0"/>
              <a:t>How many request minutes of 401(k) </a:t>
            </a:r>
            <a:r>
              <a:rPr lang="en-US" dirty="0" err="1" smtClean="0"/>
              <a:t>comm</a:t>
            </a:r>
            <a:r>
              <a:rPr lang="en-US" dirty="0" smtClean="0"/>
              <a:t> meetings?  Other diligence practices for operational compliance?</a:t>
            </a:r>
          </a:p>
          <a:p>
            <a:pPr marL="465887" indent="-232943" defTabSz="931774">
              <a:buSzPct val="100000"/>
              <a:buChar char="•"/>
              <a:defRPr sz="1200"/>
            </a:pPr>
            <a:r>
              <a:rPr lang="en-US" dirty="0" smtClean="0"/>
              <a:t>ESOPS: </a:t>
            </a:r>
          </a:p>
          <a:p>
            <a:pPr marL="918742" lvl="3" indent="-232942" defTabSz="931774">
              <a:buSzPct val="100000"/>
              <a:buChar char="•"/>
              <a:defRPr sz="1200"/>
            </a:pPr>
            <a:r>
              <a:rPr lang="en-US" dirty="0" smtClean="0"/>
              <a:t>Questionable appraisals of employer stock, including the CIC value.</a:t>
            </a:r>
          </a:p>
          <a:p>
            <a:pPr marL="918742" lvl="3" indent="-232942" defTabSz="931774">
              <a:buSzPct val="100000"/>
              <a:buChar char="•"/>
              <a:defRPr sz="1200"/>
            </a:pPr>
            <a:r>
              <a:rPr lang="en-US" dirty="0" smtClean="0"/>
              <a:t>Whether the ESOP will terminate or continue </a:t>
            </a:r>
            <a:r>
              <a:rPr lang="en-US" dirty="0" err="1" smtClean="0"/>
              <a:t>post­CIC</a:t>
            </a:r>
            <a:r>
              <a:rPr lang="en-US" dirty="0" smtClean="0"/>
              <a:t>. Whether an outstanding securities acquisition loan will be discharged or continued.</a:t>
            </a:r>
          </a:p>
          <a:p>
            <a:pPr marL="918742" lvl="3" indent="-232942" defTabSz="931774">
              <a:buSzPct val="100000"/>
              <a:buChar char="•"/>
              <a:defRPr sz="1200"/>
            </a:pPr>
            <a:r>
              <a:rPr lang="en-US" dirty="0" smtClean="0"/>
              <a:t>Whether unallocated shares will be released solely to seller's employees.</a:t>
            </a:r>
          </a:p>
          <a:p>
            <a:pPr marL="918742" lvl="3" indent="-232942" defTabSz="931774">
              <a:buSzPct val="100000"/>
              <a:buChar char="•"/>
              <a:defRPr sz="1200"/>
            </a:pPr>
            <a:r>
              <a:rPr lang="en-US" dirty="0" smtClean="0"/>
              <a:t>How, and by whom, ESOP shares will be voted in connection with the CIC.</a:t>
            </a:r>
          </a:p>
          <a:p>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pPr/>
              <a:t>13</a:t>
            </a:fld>
            <a:endParaRPr lang="en-US" dirty="0"/>
          </a:p>
        </p:txBody>
      </p:sp>
    </p:spTree>
    <p:extLst>
      <p:ext uri="{BB962C8B-B14F-4D97-AF65-F5344CB8AC3E}">
        <p14:creationId xmlns:p14="http://schemas.microsoft.com/office/powerpoint/2010/main" val="2764340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sz="1200" b="1"/>
            </a:pPr>
            <a:r>
              <a:rPr lang="en-US" dirty="0" smtClean="0"/>
              <a:t>[remaining time] </a:t>
            </a:r>
          </a:p>
          <a:p>
            <a:pPr defTabSz="931774">
              <a:defRPr sz="1200" b="1"/>
            </a:pPr>
            <a:endParaRPr lang="en-US" dirty="0" smtClean="0"/>
          </a:p>
          <a:p>
            <a:pPr defTabSz="931774">
              <a:defRPr sz="1200" b="1"/>
            </a:pPr>
            <a:r>
              <a:rPr lang="en-US" dirty="0" smtClean="0"/>
              <a:t>FINAL COMMENTS:</a:t>
            </a:r>
          </a:p>
          <a:p>
            <a:pPr marL="232943" indent="-232943" defTabSz="931774">
              <a:buSzPct val="100000"/>
              <a:buChar char="•"/>
              <a:defRPr sz="1200"/>
            </a:pPr>
            <a:r>
              <a:rPr lang="en-US" dirty="0" smtClean="0"/>
              <a:t>Mark</a:t>
            </a:r>
          </a:p>
          <a:p>
            <a:pPr marL="232943" indent="-232943" defTabSz="931774">
              <a:buSzPct val="100000"/>
              <a:buChar char="•"/>
              <a:defRPr sz="1200"/>
            </a:pPr>
            <a:r>
              <a:rPr lang="en-US" dirty="0" smtClean="0"/>
              <a:t>Stephanie</a:t>
            </a:r>
          </a:p>
          <a:p>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pPr/>
              <a:t>29</a:t>
            </a:fld>
            <a:endParaRPr lang="en-US" dirty="0"/>
          </a:p>
        </p:txBody>
      </p:sp>
    </p:spTree>
    <p:extLst>
      <p:ext uri="{BB962C8B-B14F-4D97-AF65-F5344CB8AC3E}">
        <p14:creationId xmlns:p14="http://schemas.microsoft.com/office/powerpoint/2010/main" val="40522875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0" y="0"/>
            <a:ext cx="990600" cy="6858000"/>
            <a:chOff x="0" y="0"/>
            <a:chExt cx="990600" cy="6858000"/>
          </a:xfrm>
          <a:solidFill>
            <a:schemeClr val="bg1">
              <a:lumMod val="65000"/>
            </a:schemeClr>
          </a:solidFill>
        </p:grpSpPr>
        <p:sp>
          <p:nvSpPr>
            <p:cNvPr id="5" name="Rectangle 4"/>
            <p:cNvSpPr/>
            <p:nvPr userDrawn="1"/>
          </p:nvSpPr>
          <p:spPr>
            <a:xfrm>
              <a:off x="0" y="0"/>
              <a:ext cx="2286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userDrawn="1"/>
          </p:nvSpPr>
          <p:spPr>
            <a:xfrm>
              <a:off x="76200" y="0"/>
              <a:ext cx="9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2" name="Title 1"/>
          <p:cNvSpPr>
            <a:spLocks noGrp="1"/>
          </p:cNvSpPr>
          <p:nvPr>
            <p:ph type="ctrTitle"/>
          </p:nvPr>
        </p:nvSpPr>
        <p:spPr>
          <a:xfrm>
            <a:off x="1066800" y="2130425"/>
            <a:ext cx="8077200" cy="1470025"/>
          </a:xfrm>
        </p:spPr>
        <p:txBody>
          <a:bodyPr/>
          <a:lstStyle/>
          <a:p>
            <a:endParaRPr lang="en-US" dirty="0"/>
          </a:p>
        </p:txBody>
      </p:sp>
      <p:sp>
        <p:nvSpPr>
          <p:cNvPr id="3" name="Subtitle 2"/>
          <p:cNvSpPr>
            <a:spLocks noGrp="1"/>
          </p:cNvSpPr>
          <p:nvPr>
            <p:ph type="subTitle" idx="1"/>
          </p:nvPr>
        </p:nvSpPr>
        <p:spPr>
          <a:xfrm>
            <a:off x="1371600" y="3886200"/>
            <a:ext cx="7391400" cy="1752600"/>
          </a:xfrm>
        </p:spPr>
        <p:txBody>
          <a:bodyPr anchor="b"/>
          <a:lstStyle>
            <a:lvl1pPr marL="0" indent="0" algn="ctr">
              <a:spcBef>
                <a:spcPts val="0"/>
              </a:spcBef>
              <a:buNone/>
              <a:defRPr sz="2400" baseline="0">
                <a:solidFill>
                  <a:srgbClr val="2D536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smtClean="0"/>
          </a:p>
        </p:txBody>
      </p:sp>
      <p:sp>
        <p:nvSpPr>
          <p:cNvPr id="8" name="Slide Number Placeholder 7"/>
          <p:cNvSpPr>
            <a:spLocks noGrp="1"/>
          </p:cNvSpPr>
          <p:nvPr>
            <p:ph type="sldNum" sz="quarter" idx="10"/>
          </p:nvPr>
        </p:nvSpPr>
        <p:spPr>
          <a:xfrm>
            <a:off x="990600" y="6492875"/>
            <a:ext cx="2133600" cy="365125"/>
          </a:xfrm>
        </p:spPr>
        <p:txBody>
          <a:bodyPr/>
          <a:lstStyle/>
          <a:p>
            <a:pPr algn="l">
              <a:defRPr/>
            </a:pPr>
            <a:fld id="{7F76D843-DA52-42A2-91F9-6E455804A600}" type="slidenum">
              <a:rPr lang="en-US" smtClean="0"/>
              <a:pPr algn="l">
                <a:defRPr/>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0600" y="12700"/>
            <a:ext cx="8153400" cy="192725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98AA07F-5C65-4B76-85D1-A63EE935B705}" type="slidenum">
              <a:rPr lang="en-US"/>
              <a:pPr>
                <a:defRPr/>
              </a:pPr>
              <a:t>‹#›</a:t>
            </a:fld>
            <a:endParaRPr lang="en-US" dirty="0"/>
          </a:p>
        </p:txBody>
      </p:sp>
      <p:grpSp>
        <p:nvGrpSpPr>
          <p:cNvPr id="11" name="Group 6"/>
          <p:cNvGrpSpPr>
            <a:grpSpLocks/>
          </p:cNvGrpSpPr>
          <p:nvPr userDrawn="1"/>
        </p:nvGrpSpPr>
        <p:grpSpPr bwMode="auto">
          <a:xfrm>
            <a:off x="0" y="0"/>
            <a:ext cx="990600" cy="6858000"/>
            <a:chOff x="0" y="0"/>
            <a:chExt cx="990600" cy="6858000"/>
          </a:xfrm>
          <a:solidFill>
            <a:schemeClr val="bg1">
              <a:lumMod val="65000"/>
            </a:schemeClr>
          </a:solidFill>
        </p:grpSpPr>
        <p:sp>
          <p:nvSpPr>
            <p:cNvPr id="12" name="Rectangle 11"/>
            <p:cNvSpPr/>
            <p:nvPr userDrawn="1"/>
          </p:nvSpPr>
          <p:spPr>
            <a:xfrm>
              <a:off x="0" y="0"/>
              <a:ext cx="2286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Rectangle 12"/>
            <p:cNvSpPr/>
            <p:nvPr userDrawn="1"/>
          </p:nvSpPr>
          <p:spPr>
            <a:xfrm>
              <a:off x="76200" y="0"/>
              <a:ext cx="9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7" name="Picture 6"/>
          <p:cNvPicPr>
            <a:picLocks noChangeAspect="1"/>
          </p:cNvPicPr>
          <p:nvPr userDrawn="1"/>
        </p:nvPicPr>
        <p:blipFill>
          <a:blip r:embed="rId2"/>
          <a:stretch>
            <a:fillRect/>
          </a:stretch>
        </p:blipFill>
        <p:spPr>
          <a:xfrm>
            <a:off x="5576023" y="5835838"/>
            <a:ext cx="3377477" cy="810838"/>
          </a:xfrm>
          <a:prstGeom prst="rect">
            <a:avLst/>
          </a:prstGeom>
        </p:spPr>
      </p:pic>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524CB7D-E81B-4EED-9DE6-6F1281756EA9}" type="slidenum">
              <a:rPr lang="en-US"/>
              <a:pPr>
                <a:defRPr/>
              </a:pPr>
              <a:t>‹#›</a:t>
            </a:fld>
            <a:endParaRPr lang="en-US" dirty="0"/>
          </a:p>
        </p:txBody>
      </p:sp>
      <p:grpSp>
        <p:nvGrpSpPr>
          <p:cNvPr id="11" name="Group 6"/>
          <p:cNvGrpSpPr>
            <a:grpSpLocks/>
          </p:cNvGrpSpPr>
          <p:nvPr userDrawn="1"/>
        </p:nvGrpSpPr>
        <p:grpSpPr bwMode="auto">
          <a:xfrm>
            <a:off x="0" y="0"/>
            <a:ext cx="990600" cy="6858000"/>
            <a:chOff x="0" y="0"/>
            <a:chExt cx="990600" cy="6858000"/>
          </a:xfrm>
          <a:solidFill>
            <a:schemeClr val="bg1">
              <a:lumMod val="65000"/>
            </a:schemeClr>
          </a:solidFill>
        </p:grpSpPr>
        <p:sp>
          <p:nvSpPr>
            <p:cNvPr id="12" name="Rectangle 11"/>
            <p:cNvSpPr/>
            <p:nvPr userDrawn="1"/>
          </p:nvSpPr>
          <p:spPr>
            <a:xfrm>
              <a:off x="0" y="0"/>
              <a:ext cx="2286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Rectangle 12"/>
            <p:cNvSpPr/>
            <p:nvPr userDrawn="1"/>
          </p:nvSpPr>
          <p:spPr>
            <a:xfrm>
              <a:off x="76200" y="0"/>
              <a:ext cx="9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7" name="Picture 6"/>
          <p:cNvPicPr>
            <a:picLocks noChangeAspect="1"/>
          </p:cNvPicPr>
          <p:nvPr userDrawn="1"/>
        </p:nvPicPr>
        <p:blipFill>
          <a:blip r:embed="rId2"/>
          <a:stretch>
            <a:fillRect/>
          </a:stretch>
        </p:blipFill>
        <p:spPr>
          <a:xfrm>
            <a:off x="5562600" y="5950931"/>
            <a:ext cx="3377477" cy="810838"/>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Rectangle 7"/>
          <p:cNvSpPr/>
          <p:nvPr userDrawn="1"/>
        </p:nvSpPr>
        <p:spPr>
          <a:xfrm>
            <a:off x="990600" y="1447800"/>
            <a:ext cx="7696200" cy="46038"/>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1066800" y="274638"/>
            <a:ext cx="7620000" cy="1143000"/>
          </a:xfrm>
        </p:spPr>
        <p:txBody>
          <a:bodyPr>
            <a:normAutofit/>
          </a:bodyPr>
          <a:lstStyle>
            <a:lvl1pPr algn="l">
              <a:defRPr sz="3600" b="1"/>
            </a:lvl1pPr>
          </a:lstStyle>
          <a:p>
            <a:r>
              <a:rPr lang="en-US" dirty="0" smtClean="0"/>
              <a:t>Click to edit Master title style</a:t>
            </a:r>
            <a:endParaRPr lang="en-US" dirty="0"/>
          </a:p>
        </p:txBody>
      </p:sp>
      <p:sp>
        <p:nvSpPr>
          <p:cNvPr id="3" name="Content Placeholder 2"/>
          <p:cNvSpPr>
            <a:spLocks noGrp="1"/>
          </p:cNvSpPr>
          <p:nvPr>
            <p:ph idx="1"/>
          </p:nvPr>
        </p:nvSpPr>
        <p:spPr>
          <a:xfrm>
            <a:off x="1066800" y="1600201"/>
            <a:ext cx="7620000" cy="4191000"/>
          </a:xfrm>
        </p:spPr>
        <p:txBody>
          <a:bodyPr/>
          <a:lstStyle>
            <a:lvl1pPr>
              <a:buSzPct val="70000"/>
              <a:buFontTx/>
              <a:buBlip>
                <a:blip r:embed="rId2"/>
              </a:buBlip>
              <a:defRPr sz="2800"/>
            </a:lvl1pPr>
            <a:lvl2pPr>
              <a:buSzPct val="75000"/>
              <a:buFontTx/>
              <a:buBlip>
                <a:blip r:embed="rId3"/>
              </a:buBlip>
              <a:defRPr sz="2400"/>
            </a:lvl2pPr>
            <a:lvl3pPr>
              <a:defRPr sz="20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8"/>
          <p:cNvSpPr>
            <a:spLocks noGrp="1"/>
          </p:cNvSpPr>
          <p:nvPr>
            <p:ph type="sldNum" sz="quarter" idx="10"/>
          </p:nvPr>
        </p:nvSpPr>
        <p:spPr>
          <a:xfrm>
            <a:off x="1143000" y="6096000"/>
            <a:ext cx="2133600" cy="365125"/>
          </a:xfrm>
        </p:spPr>
        <p:txBody>
          <a:bodyPr/>
          <a:lstStyle/>
          <a:p>
            <a:pPr algn="l">
              <a:defRPr/>
            </a:pPr>
            <a:fld id="{37CB416F-4778-B14D-8243-3F2F72A8F2B3}" type="slidenum">
              <a:rPr lang="en-US" smtClean="0"/>
              <a:pPr algn="l">
                <a:defRPr/>
              </a:pPr>
              <a:t>‹#›</a:t>
            </a:fld>
            <a:endParaRPr lang="en-US" dirty="0"/>
          </a:p>
        </p:txBody>
      </p:sp>
      <p:grpSp>
        <p:nvGrpSpPr>
          <p:cNvPr id="12" name="Group 6"/>
          <p:cNvGrpSpPr>
            <a:grpSpLocks/>
          </p:cNvGrpSpPr>
          <p:nvPr userDrawn="1"/>
        </p:nvGrpSpPr>
        <p:grpSpPr bwMode="auto">
          <a:xfrm>
            <a:off x="0" y="0"/>
            <a:ext cx="990600" cy="6858000"/>
            <a:chOff x="0" y="0"/>
            <a:chExt cx="990600" cy="6858000"/>
          </a:xfrm>
          <a:solidFill>
            <a:schemeClr val="bg1">
              <a:lumMod val="65000"/>
            </a:schemeClr>
          </a:solidFill>
        </p:grpSpPr>
        <p:sp>
          <p:nvSpPr>
            <p:cNvPr id="13" name="Rectangle 12"/>
            <p:cNvSpPr/>
            <p:nvPr userDrawn="1"/>
          </p:nvSpPr>
          <p:spPr>
            <a:xfrm>
              <a:off x="0" y="0"/>
              <a:ext cx="2286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ectangle 13"/>
            <p:cNvSpPr/>
            <p:nvPr userDrawn="1"/>
          </p:nvSpPr>
          <p:spPr>
            <a:xfrm>
              <a:off x="76200" y="0"/>
              <a:ext cx="9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5" name="Picture 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010400" y="6061075"/>
            <a:ext cx="1676400" cy="400050"/>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B569E07-490A-4060-A7DB-E37EDD55A33D}" type="slidenum">
              <a:rPr lang="en-US"/>
              <a:pPr>
                <a:defRPr/>
              </a:pPr>
              <a:t>‹#›</a:t>
            </a:fld>
            <a:endParaRPr lang="en-US" dirty="0"/>
          </a:p>
        </p:txBody>
      </p:sp>
      <p:pic>
        <p:nvPicPr>
          <p:cNvPr id="10" name="Picture 9"/>
          <p:cNvPicPr>
            <a:picLocks noChangeAspect="1"/>
          </p:cNvPicPr>
          <p:nvPr userDrawn="1"/>
        </p:nvPicPr>
        <p:blipFill>
          <a:blip r:embed="rId2"/>
          <a:stretch>
            <a:fillRect/>
          </a:stretch>
        </p:blipFill>
        <p:spPr>
          <a:xfrm>
            <a:off x="6172200" y="6096000"/>
            <a:ext cx="2565400" cy="39443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62600" y="5897564"/>
            <a:ext cx="3379401" cy="806448"/>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AC13308-F277-47C9-B28B-4AC30AC7338D}" type="slidenum">
              <a:rPr lang="en-US"/>
              <a:pPr>
                <a:defRPr/>
              </a:pPr>
              <a:t>‹#›</a:t>
            </a:fld>
            <a:endParaRPr lang="en-US" dirty="0"/>
          </a:p>
        </p:txBody>
      </p:sp>
      <p:pic>
        <p:nvPicPr>
          <p:cNvPr id="8" name="Picture 7"/>
          <p:cNvPicPr>
            <a:picLocks noChangeAspect="1"/>
          </p:cNvPicPr>
          <p:nvPr userDrawn="1"/>
        </p:nvPicPr>
        <p:blipFill>
          <a:blip r:embed="rId2"/>
          <a:stretch>
            <a:fillRect/>
          </a:stretch>
        </p:blipFill>
        <p:spPr>
          <a:xfrm>
            <a:off x="6172200" y="6096000"/>
            <a:ext cx="2565400" cy="394430"/>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62600" y="5897564"/>
            <a:ext cx="3379401" cy="806448"/>
          </a:xfrm>
          <a:prstGeom prst="rect">
            <a:avLst/>
          </a:prstGeom>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5BBA451-0450-447C-8D00-8B3942056578}" type="slidenum">
              <a:rPr lang="en-US"/>
              <a:pPr>
                <a:defRPr/>
              </a:pPr>
              <a:t>‹#›</a:t>
            </a:fld>
            <a:endParaRPr lang="en-US" dirty="0"/>
          </a:p>
        </p:txBody>
      </p:sp>
      <p:pic>
        <p:nvPicPr>
          <p:cNvPr id="10" name="Picture 9"/>
          <p:cNvPicPr>
            <a:picLocks noChangeAspect="1"/>
          </p:cNvPicPr>
          <p:nvPr userDrawn="1"/>
        </p:nvPicPr>
        <p:blipFill>
          <a:blip r:embed="rId2"/>
          <a:stretch>
            <a:fillRect/>
          </a:stretch>
        </p:blipFill>
        <p:spPr>
          <a:xfrm>
            <a:off x="6172200" y="6096000"/>
            <a:ext cx="2565400" cy="394430"/>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62600" y="5897564"/>
            <a:ext cx="3379401" cy="806448"/>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14D7F34C-BF67-4F02-B00A-EDBCFAE4BAEF}" type="slidenum">
              <a:rPr lang="en-US"/>
              <a:pPr>
                <a:defRPr/>
              </a:pPr>
              <a:t>‹#›</a:t>
            </a:fld>
            <a:endParaRPr lang="en-US" dirty="0"/>
          </a:p>
        </p:txBody>
      </p:sp>
      <p:sp>
        <p:nvSpPr>
          <p:cNvPr id="7" name="Rectangle 6"/>
          <p:cNvSpPr/>
          <p:nvPr userDrawn="1"/>
        </p:nvSpPr>
        <p:spPr bwMode="auto">
          <a:xfrm>
            <a:off x="0" y="0"/>
            <a:ext cx="228600" cy="685800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13" name="Group 6"/>
          <p:cNvGrpSpPr>
            <a:grpSpLocks/>
          </p:cNvGrpSpPr>
          <p:nvPr userDrawn="1"/>
        </p:nvGrpSpPr>
        <p:grpSpPr bwMode="auto">
          <a:xfrm>
            <a:off x="0" y="0"/>
            <a:ext cx="990600" cy="6858000"/>
            <a:chOff x="0" y="0"/>
            <a:chExt cx="990600" cy="6858000"/>
          </a:xfrm>
          <a:solidFill>
            <a:schemeClr val="bg1">
              <a:lumMod val="65000"/>
            </a:schemeClr>
          </a:solidFill>
        </p:grpSpPr>
        <p:sp>
          <p:nvSpPr>
            <p:cNvPr id="14" name="Rectangle 13"/>
            <p:cNvSpPr/>
            <p:nvPr userDrawn="1"/>
          </p:nvSpPr>
          <p:spPr>
            <a:xfrm>
              <a:off x="0" y="0"/>
              <a:ext cx="2286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Rectangle 14"/>
            <p:cNvSpPr/>
            <p:nvPr userDrawn="1"/>
          </p:nvSpPr>
          <p:spPr>
            <a:xfrm>
              <a:off x="76200" y="0"/>
              <a:ext cx="9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62600" y="5897564"/>
            <a:ext cx="3379401" cy="806448"/>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4EF0DCD3-749E-47FF-822D-5FC0F0CEE887}" type="slidenum">
              <a:rPr lang="en-US"/>
              <a:pPr>
                <a:defRPr/>
              </a:pPr>
              <a:t>‹#›</a:t>
            </a:fld>
            <a:endParaRPr lang="en-US" dirty="0"/>
          </a:p>
        </p:txBody>
      </p:sp>
      <p:grpSp>
        <p:nvGrpSpPr>
          <p:cNvPr id="9" name="Group 6"/>
          <p:cNvGrpSpPr>
            <a:grpSpLocks/>
          </p:cNvGrpSpPr>
          <p:nvPr userDrawn="1"/>
        </p:nvGrpSpPr>
        <p:grpSpPr bwMode="auto">
          <a:xfrm>
            <a:off x="0" y="0"/>
            <a:ext cx="990600" cy="6858000"/>
            <a:chOff x="0" y="0"/>
            <a:chExt cx="990600" cy="6858000"/>
          </a:xfrm>
          <a:solidFill>
            <a:schemeClr val="bg1">
              <a:lumMod val="65000"/>
            </a:schemeClr>
          </a:solidFill>
        </p:grpSpPr>
        <p:sp>
          <p:nvSpPr>
            <p:cNvPr id="10" name="Rectangle 9"/>
            <p:cNvSpPr/>
            <p:nvPr userDrawn="1"/>
          </p:nvSpPr>
          <p:spPr>
            <a:xfrm>
              <a:off x="0" y="0"/>
              <a:ext cx="2286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0"/>
            <p:cNvSpPr/>
            <p:nvPr userDrawn="1"/>
          </p:nvSpPr>
          <p:spPr>
            <a:xfrm>
              <a:off x="76200" y="0"/>
              <a:ext cx="9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62600" y="5897564"/>
            <a:ext cx="3379401" cy="806448"/>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63629ED-454D-44C0-B368-0DC1D5C51C74}" type="slidenum">
              <a:rPr lang="en-US"/>
              <a:pPr>
                <a:defRPr/>
              </a:pPr>
              <a:t>‹#›</a:t>
            </a:fld>
            <a:endParaRPr lang="en-US" dirty="0"/>
          </a:p>
        </p:txBody>
      </p:sp>
      <p:pic>
        <p:nvPicPr>
          <p:cNvPr id="8" name="Picture 7"/>
          <p:cNvPicPr>
            <a:picLocks noChangeAspect="1"/>
          </p:cNvPicPr>
          <p:nvPr userDrawn="1"/>
        </p:nvPicPr>
        <p:blipFill>
          <a:blip r:embed="rId2"/>
          <a:stretch>
            <a:fillRect/>
          </a:stretch>
        </p:blipFill>
        <p:spPr>
          <a:xfrm>
            <a:off x="6172200" y="6096000"/>
            <a:ext cx="2565400" cy="394430"/>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62600" y="5897564"/>
            <a:ext cx="3379401" cy="806448"/>
          </a:xfrm>
          <a:prstGeom prst="rect">
            <a:avLst/>
          </a:prstGeom>
        </p:spPr>
      </p:pic>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E7A8C81-BB44-47F9-88F5-6579078BBDC2}" type="slidenum">
              <a:rPr lang="en-US"/>
              <a:pPr>
                <a:defRPr/>
              </a:pPr>
              <a:t>‹#›</a:t>
            </a:fld>
            <a:endParaRPr lang="en-US" dirty="0"/>
          </a:p>
        </p:txBody>
      </p:sp>
      <p:grpSp>
        <p:nvGrpSpPr>
          <p:cNvPr id="12" name="Group 6"/>
          <p:cNvGrpSpPr>
            <a:grpSpLocks/>
          </p:cNvGrpSpPr>
          <p:nvPr userDrawn="1"/>
        </p:nvGrpSpPr>
        <p:grpSpPr bwMode="auto">
          <a:xfrm>
            <a:off x="0" y="0"/>
            <a:ext cx="990600" cy="6858000"/>
            <a:chOff x="0" y="0"/>
            <a:chExt cx="990600" cy="6858000"/>
          </a:xfrm>
          <a:solidFill>
            <a:schemeClr val="bg1">
              <a:lumMod val="65000"/>
            </a:schemeClr>
          </a:solidFill>
        </p:grpSpPr>
        <p:sp>
          <p:nvSpPr>
            <p:cNvPr id="13" name="Rectangle 12"/>
            <p:cNvSpPr/>
            <p:nvPr userDrawn="1"/>
          </p:nvSpPr>
          <p:spPr>
            <a:xfrm>
              <a:off x="0" y="0"/>
              <a:ext cx="2286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ectangle 13"/>
            <p:cNvSpPr/>
            <p:nvPr userDrawn="1"/>
          </p:nvSpPr>
          <p:spPr>
            <a:xfrm>
              <a:off x="76200" y="0"/>
              <a:ext cx="9144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562600" y="5897564"/>
            <a:ext cx="3379401" cy="806448"/>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457200" y="6492875"/>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lgn="l">
              <a:defRPr/>
            </a:pPr>
            <a:fld id="{7F76D843-DA52-42A2-91F9-6E455804A600}" type="slidenum">
              <a:rPr lang="en-US" smtClean="0"/>
              <a:pPr algn="l">
                <a:defRPr/>
              </a:pPr>
              <a:t>‹#›</a:t>
            </a:fld>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mailto:srees@wagnerlawgroup.com"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mailto:swilkes@wagnerlawgroup.com" TargetMode="External"/><Relationship Id="rId2" Type="http://schemas.openxmlformats.org/officeDocument/2006/relationships/hyperlink" Target="mailto:cquinn@wagnerlawgroup.com" TargetMode="External"/><Relationship Id="rId1" Type="http://schemas.openxmlformats.org/officeDocument/2006/relationships/slideLayout" Target="../slideLayouts/slideLayout7.xml"/><Relationship Id="rId6" Type="http://schemas.openxmlformats.org/officeDocument/2006/relationships/hyperlink" Target="mailto:srees@wagnerlawgroup.com" TargetMode="External"/><Relationship Id="rId5" Type="http://schemas.openxmlformats.org/officeDocument/2006/relationships/hyperlink" Target="mailto:igoldowitz@wagnerlagroup.com" TargetMode="External"/><Relationship Id="rId4" Type="http://schemas.openxmlformats.org/officeDocument/2006/relationships/hyperlink" Target="mailto:dbrandenburg@wagnerlagroup.com"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1371600" y="2209800"/>
            <a:ext cx="7315200" cy="1524000"/>
          </a:xfrm>
        </p:spPr>
        <p:txBody>
          <a:bodyPr/>
          <a:lstStyle/>
          <a:p>
            <a:pPr indent="47336" defTabSz="1577915">
              <a:spcBef>
                <a:spcPts val="1000"/>
              </a:spcBef>
              <a:defRPr sz="4200" b="1">
                <a:solidFill>
                  <a:srgbClr val="941100"/>
                </a:solidFill>
              </a:defRPr>
            </a:pPr>
            <a:r>
              <a:rPr lang="en-US" dirty="0" smtClean="0"/>
              <a:t>EMPLOYEE BENEFITS </a:t>
            </a:r>
            <a:br>
              <a:rPr lang="en-US" dirty="0" smtClean="0"/>
            </a:br>
            <a:r>
              <a:rPr lang="en-US" dirty="0" smtClean="0"/>
              <a:t>ROUNDTABLE</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26516182"/>
              </p:ext>
            </p:extLst>
          </p:nvPr>
        </p:nvGraphicFramePr>
        <p:xfrm>
          <a:off x="1447800" y="3810000"/>
          <a:ext cx="7086600" cy="2047240"/>
        </p:xfrm>
        <a:graphic>
          <a:graphicData uri="http://schemas.openxmlformats.org/drawingml/2006/table">
            <a:tbl>
              <a:tblPr firstRow="1" bandRow="1">
                <a:tableStyleId>{2D5ABB26-0587-4C30-8999-92F81FD0307C}</a:tableStyleId>
              </a:tblPr>
              <a:tblGrid>
                <a:gridCol w="2286000"/>
                <a:gridCol w="2493335"/>
                <a:gridCol w="2307265"/>
              </a:tblGrid>
              <a:tr h="370840">
                <a:tc>
                  <a:txBody>
                    <a:bodyPr/>
                    <a:lstStyle/>
                    <a:p>
                      <a:pPr algn="ctr"/>
                      <a:endParaRPr lang="en-US" sz="1400" u="none" dirty="0">
                        <a:latin typeface="Times New Roman" panose="02020603050405020304" pitchFamily="18" charset="0"/>
                        <a:cs typeface="Times New Roman" panose="02020603050405020304" pitchFamily="18" charset="0"/>
                      </a:endParaRPr>
                    </a:p>
                  </a:txBody>
                  <a:tcPr/>
                </a:tc>
                <a:tc>
                  <a:txBody>
                    <a:bodyPr/>
                    <a:lstStyle/>
                    <a:p>
                      <a:pPr algn="ctr"/>
                      <a:r>
                        <a:rPr lang="en-US" sz="1400" u="none" dirty="0" smtClean="0">
                          <a:latin typeface="Times New Roman" panose="02020603050405020304" pitchFamily="18" charset="0"/>
                          <a:cs typeface="Times New Roman" panose="02020603050405020304" pitchFamily="18" charset="0"/>
                        </a:rPr>
                        <a:t>Headquarters:</a:t>
                      </a:r>
                    </a:p>
                    <a:p>
                      <a:pPr algn="ctr"/>
                      <a:r>
                        <a:rPr lang="en-US" sz="1400" u="none" dirty="0" smtClean="0">
                          <a:latin typeface="Times New Roman" panose="02020603050405020304" pitchFamily="18" charset="0"/>
                          <a:cs typeface="Times New Roman" panose="02020603050405020304" pitchFamily="18" charset="0"/>
                        </a:rPr>
                        <a:t>99 Summer Street, Boston, MA 02110</a:t>
                      </a:r>
                      <a:endParaRPr lang="en-US" sz="800" u="none" dirty="0" smtClean="0">
                        <a:latin typeface="Times New Roman" panose="02020603050405020304" pitchFamily="18" charset="0"/>
                        <a:cs typeface="Times New Roman" panose="02020603050405020304" pitchFamily="18" charset="0"/>
                      </a:endParaRPr>
                    </a:p>
                    <a:p>
                      <a:pPr algn="ctr"/>
                      <a:endParaRPr lang="en-US" sz="1400" u="none" dirty="0" smtClean="0">
                        <a:latin typeface="Times New Roman" panose="02020603050405020304" pitchFamily="18" charset="0"/>
                        <a:cs typeface="Times New Roman" panose="02020603050405020304" pitchFamily="18" charset="0"/>
                      </a:endParaRPr>
                    </a:p>
                  </a:txBody>
                  <a:tcPr/>
                </a:tc>
                <a:tc>
                  <a:txBody>
                    <a:bodyPr/>
                    <a:lstStyle/>
                    <a:p>
                      <a:pPr algn="ctr"/>
                      <a:endParaRPr lang="en-US" sz="1400" u="none" dirty="0">
                        <a:latin typeface="Times New Roman" panose="02020603050405020304" pitchFamily="18" charset="0"/>
                        <a:cs typeface="Times New Roman" panose="02020603050405020304" pitchFamily="18" charset="0"/>
                      </a:endParaRPr>
                    </a:p>
                  </a:txBody>
                  <a:tcPr/>
                </a:tc>
              </a:tr>
              <a:tr h="370840">
                <a:tc>
                  <a:txBody>
                    <a:bodyPr/>
                    <a:lstStyle/>
                    <a:p>
                      <a:pPr algn="ctr"/>
                      <a:r>
                        <a:rPr lang="en-US" sz="1400" u="none" kern="1200" dirty="0" smtClean="0">
                          <a:solidFill>
                            <a:schemeClr val="tx1"/>
                          </a:solidFill>
                          <a:effectLst/>
                          <a:latin typeface="Times New Roman" panose="02020603050405020304" pitchFamily="18" charset="0"/>
                          <a:ea typeface="+mn-ea"/>
                          <a:cs typeface="Times New Roman" panose="02020603050405020304" pitchFamily="18" charset="0"/>
                        </a:rPr>
                        <a:t>200 Park Avenue </a:t>
                      </a:r>
                    </a:p>
                    <a:p>
                      <a:pPr algn="ctr"/>
                      <a:r>
                        <a:rPr lang="en-US" sz="1400" u="none" kern="1200" dirty="0" smtClean="0">
                          <a:solidFill>
                            <a:schemeClr val="tx1"/>
                          </a:solidFill>
                          <a:effectLst/>
                          <a:latin typeface="Times New Roman" panose="02020603050405020304" pitchFamily="18" charset="0"/>
                          <a:ea typeface="+mn-ea"/>
                          <a:cs typeface="Times New Roman" panose="02020603050405020304" pitchFamily="18" charset="0"/>
                        </a:rPr>
                        <a:t>Suite 1700</a:t>
                      </a:r>
                    </a:p>
                    <a:p>
                      <a:pPr algn="ctr"/>
                      <a:r>
                        <a:rPr lang="en-US" sz="1400" u="none" kern="1200" dirty="0" smtClean="0">
                          <a:solidFill>
                            <a:schemeClr val="tx1"/>
                          </a:solidFill>
                          <a:effectLst/>
                          <a:latin typeface="Times New Roman" panose="02020603050405020304" pitchFamily="18" charset="0"/>
                          <a:ea typeface="+mn-ea"/>
                          <a:cs typeface="Times New Roman" panose="02020603050405020304" pitchFamily="18" charset="0"/>
                        </a:rPr>
                        <a:t>New York, NY 10166 </a:t>
                      </a:r>
                      <a:endParaRPr lang="en-US" sz="1400" u="none" dirty="0">
                        <a:latin typeface="Times New Roman" panose="02020603050405020304" pitchFamily="18" charset="0"/>
                        <a:cs typeface="Times New Roman" panose="02020603050405020304" pitchFamily="18" charset="0"/>
                      </a:endParaRPr>
                    </a:p>
                  </a:txBody>
                  <a:tcPr/>
                </a:tc>
                <a:tc>
                  <a:txBody>
                    <a:bodyPr/>
                    <a:lstStyle/>
                    <a:p>
                      <a:pPr algn="ctr"/>
                      <a:r>
                        <a:rPr lang="en-US" sz="1400" u="none" kern="1200" dirty="0" smtClean="0">
                          <a:solidFill>
                            <a:schemeClr val="tx1"/>
                          </a:solidFill>
                          <a:effectLst/>
                          <a:latin typeface="Times New Roman" panose="02020603050405020304" pitchFamily="18" charset="0"/>
                          <a:ea typeface="+mn-ea"/>
                          <a:cs typeface="Times New Roman" panose="02020603050405020304" pitchFamily="18" charset="0"/>
                        </a:rPr>
                        <a:t>315 Montgomery Street </a:t>
                      </a:r>
                    </a:p>
                    <a:p>
                      <a:pPr algn="ctr"/>
                      <a:r>
                        <a:rPr lang="en-US" sz="1400" u="none" kern="1200" dirty="0" smtClean="0">
                          <a:solidFill>
                            <a:schemeClr val="tx1"/>
                          </a:solidFill>
                          <a:effectLst/>
                          <a:latin typeface="Times New Roman" panose="02020603050405020304" pitchFamily="18" charset="0"/>
                          <a:ea typeface="+mn-ea"/>
                          <a:cs typeface="Times New Roman" panose="02020603050405020304" pitchFamily="18" charset="0"/>
                        </a:rPr>
                        <a:t>Suite 900</a:t>
                      </a:r>
                    </a:p>
                    <a:p>
                      <a:pPr algn="ctr"/>
                      <a:r>
                        <a:rPr lang="en-US" sz="1400" u="none" kern="1200" dirty="0" smtClean="0">
                          <a:solidFill>
                            <a:schemeClr val="tx1"/>
                          </a:solidFill>
                          <a:effectLst/>
                          <a:latin typeface="Times New Roman" panose="02020603050405020304" pitchFamily="18" charset="0"/>
                          <a:ea typeface="+mn-ea"/>
                          <a:cs typeface="Times New Roman" panose="02020603050405020304" pitchFamily="18" charset="0"/>
                        </a:rPr>
                        <a:t>San Francisco, CA  94104 </a:t>
                      </a:r>
                      <a:endParaRPr lang="en-US" sz="1400" u="none" dirty="0">
                        <a:latin typeface="Times New Roman" panose="02020603050405020304" pitchFamily="18" charset="0"/>
                        <a:cs typeface="Times New Roman" panose="02020603050405020304" pitchFamily="18" charset="0"/>
                      </a:endParaRPr>
                    </a:p>
                  </a:txBody>
                  <a:tcPr/>
                </a:tc>
                <a:tc>
                  <a:txBody>
                    <a:bodyPr/>
                    <a:lstStyle/>
                    <a:p>
                      <a:pPr algn="ctr"/>
                      <a:r>
                        <a:rPr lang="en-US" sz="1400" u="none" kern="1200" dirty="0" smtClean="0">
                          <a:solidFill>
                            <a:schemeClr val="tx1"/>
                          </a:solidFill>
                          <a:effectLst/>
                          <a:latin typeface="Times New Roman" panose="02020603050405020304" pitchFamily="18" charset="0"/>
                          <a:ea typeface="+mn-ea"/>
                          <a:cs typeface="Times New Roman" panose="02020603050405020304" pitchFamily="18" charset="0"/>
                        </a:rPr>
                        <a:t>800 Connecticut Ave., NW Suite 810</a:t>
                      </a:r>
                    </a:p>
                    <a:p>
                      <a:pPr algn="ctr"/>
                      <a:r>
                        <a:rPr lang="en-US" sz="1400" u="none" kern="1200" dirty="0" smtClean="0">
                          <a:solidFill>
                            <a:schemeClr val="tx1"/>
                          </a:solidFill>
                          <a:effectLst/>
                          <a:latin typeface="Times New Roman" panose="02020603050405020304" pitchFamily="18" charset="0"/>
                          <a:ea typeface="+mn-ea"/>
                          <a:cs typeface="Times New Roman" panose="02020603050405020304" pitchFamily="18" charset="0"/>
                        </a:rPr>
                        <a:t>Washington, D.C.  20006 </a:t>
                      </a:r>
                      <a:endParaRPr lang="en-US" sz="1400" u="none" dirty="0">
                        <a:latin typeface="Times New Roman" panose="02020603050405020304" pitchFamily="18" charset="0"/>
                        <a:cs typeface="Times New Roman" panose="02020603050405020304" pitchFamily="18" charset="0"/>
                      </a:endParaRPr>
                    </a:p>
                  </a:txBody>
                  <a:tcPr/>
                </a:tc>
              </a:tr>
              <a:tr h="370840">
                <a:tc gridSpan="3">
                  <a:txBody>
                    <a:bodyPr/>
                    <a:lstStyle/>
                    <a:p>
                      <a:pPr algn="ctr"/>
                      <a:endParaRPr lang="en-US" sz="1400" u="none" dirty="0">
                        <a:latin typeface="Times New Roman" panose="02020603050405020304" pitchFamily="18" charset="0"/>
                        <a:cs typeface="Times New Roman" panose="02020603050405020304" pitchFamily="18" charset="0"/>
                      </a:endParaRPr>
                    </a:p>
                  </a:txBody>
                  <a:tcPr/>
                </a:tc>
                <a:tc hMerge="1">
                  <a:txBody>
                    <a:bodyPr/>
                    <a:lstStyle/>
                    <a:p>
                      <a:pPr algn="ctr"/>
                      <a:endParaRPr lang="en-US" sz="1400" u="none" dirty="0">
                        <a:latin typeface="Times New Roman" panose="02020603050405020304" pitchFamily="18" charset="0"/>
                        <a:cs typeface="Times New Roman" panose="02020603050405020304" pitchFamily="18" charset="0"/>
                      </a:endParaRPr>
                    </a:p>
                  </a:txBody>
                  <a:tcPr/>
                </a:tc>
                <a:tc hMerge="1">
                  <a:txBody>
                    <a:bodyPr/>
                    <a:lstStyle/>
                    <a:p>
                      <a:pPr algn="ctr"/>
                      <a:endParaRPr lang="en-US" sz="1400" u="none" dirty="0">
                        <a:latin typeface="Times New Roman" panose="02020603050405020304" pitchFamily="18" charset="0"/>
                        <a:cs typeface="Times New Roman" panose="02020603050405020304" pitchFamily="18" charset="0"/>
                      </a:endParaRPr>
                    </a:p>
                  </a:txBody>
                  <a:tcPr/>
                </a:tc>
              </a:tr>
            </a:tbl>
          </a:graphicData>
        </a:graphic>
      </p:graphicFrame>
      <p:sp>
        <p:nvSpPr>
          <p:cNvPr id="4" name="TextBox 3"/>
          <p:cNvSpPr txBox="1"/>
          <p:nvPr/>
        </p:nvSpPr>
        <p:spPr>
          <a:xfrm>
            <a:off x="2514600" y="6172200"/>
            <a:ext cx="5105400" cy="369332"/>
          </a:xfrm>
          <a:prstGeom prst="rect">
            <a:avLst/>
          </a:prstGeom>
          <a:noFill/>
        </p:spPr>
        <p:txBody>
          <a:bodyPr wrap="square" rtlCol="0">
            <a:spAutoFit/>
          </a:bodyPr>
          <a:lstStyle/>
          <a:p>
            <a:pPr algn="ctr"/>
            <a:r>
              <a:rPr lang="en-US" b="1" dirty="0" smtClean="0">
                <a:solidFill>
                  <a:schemeClr val="accent2">
                    <a:lumMod val="75000"/>
                  </a:schemeClr>
                </a:solidFill>
                <a:latin typeface="Times New Roman" panose="02020603050405020304" pitchFamily="18" charset="0"/>
                <a:cs typeface="Times New Roman" panose="02020603050405020304" pitchFamily="18" charset="0"/>
              </a:rPr>
              <a:t>www.wagnerlawgroup.com</a:t>
            </a:r>
            <a:endParaRPr lang="en-US"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TextBox 2"/>
          <p:cNvSpPr txBox="1"/>
          <p:nvPr/>
        </p:nvSpPr>
        <p:spPr>
          <a:xfrm>
            <a:off x="1905000" y="5474733"/>
            <a:ext cx="6248400" cy="738664"/>
          </a:xfrm>
          <a:prstGeom prst="rect">
            <a:avLst/>
          </a:prstGeom>
          <a:noFill/>
        </p:spPr>
        <p:txBody>
          <a:bodyPr wrap="square" rtlCol="0">
            <a:spAutoFit/>
          </a:bodyPr>
          <a:lstStyle/>
          <a:p>
            <a:pPr algn="ctr"/>
            <a:endParaRPr lang="en-US" sz="1400" dirty="0" smtClean="0">
              <a:latin typeface="Times New Roman" panose="02020603050405020304" pitchFamily="18" charset="0"/>
              <a:cs typeface="Times New Roman" panose="02020603050405020304" pitchFamily="18" charset="0"/>
            </a:endParaRPr>
          </a:p>
          <a:p>
            <a:pPr algn="ctr"/>
            <a:r>
              <a:rPr lang="en-US" sz="1400" dirty="0" smtClean="0">
                <a:latin typeface="Times New Roman" panose="02020603050405020304" pitchFamily="18" charset="0"/>
                <a:cs typeface="Times New Roman" panose="02020603050405020304" pitchFamily="18" charset="0"/>
              </a:rPr>
              <a:t>Additional offices in: </a:t>
            </a:r>
          </a:p>
          <a:p>
            <a:pPr algn="ctr"/>
            <a:r>
              <a:rPr lang="en-US" sz="1400" dirty="0" smtClean="0">
                <a:latin typeface="Times New Roman" panose="02020603050405020304" pitchFamily="18" charset="0"/>
                <a:cs typeface="Times New Roman" panose="02020603050405020304" pitchFamily="18" charset="0"/>
              </a:rPr>
              <a:t>Chicago, IL; Lincoln, MA; Palm Beach Gardens, FL; St. Louis, MO; Tampa, FL</a:t>
            </a:r>
            <a:endParaRPr lang="en-US" sz="1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1332158"/>
            <a:ext cx="6553200" cy="25908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THE STATE of MULTIEMPLOYER PLANS</a:t>
            </a:r>
          </a:p>
        </p:txBody>
      </p:sp>
      <p:sp>
        <p:nvSpPr>
          <p:cNvPr id="3" name="Slide Number Placeholder 2"/>
          <p:cNvSpPr>
            <a:spLocks noGrp="1"/>
          </p:cNvSpPr>
          <p:nvPr>
            <p:ph type="sldNum" sz="quarter" idx="12"/>
          </p:nvPr>
        </p:nvSpPr>
        <p:spPr/>
        <p:txBody>
          <a:bodyPr/>
          <a:lstStyle/>
          <a:p>
            <a:pPr>
              <a:defRPr/>
            </a:pPr>
            <a:fld id="{14D7F34C-BF67-4F02-B00A-EDBCFAE4BAEF}" type="slidenum">
              <a:rPr lang="en-US" smtClean="0"/>
              <a:pPr>
                <a:defRPr/>
              </a:pPr>
              <a:t>10</a:t>
            </a:fld>
            <a:endParaRPr lang="en-US" dirty="0"/>
          </a:p>
        </p:txBody>
      </p:sp>
      <p:sp>
        <p:nvSpPr>
          <p:cNvPr id="4" name="TextBox 3"/>
          <p:cNvSpPr txBox="1"/>
          <p:nvPr/>
        </p:nvSpPr>
        <p:spPr>
          <a:xfrm>
            <a:off x="2057400" y="3922957"/>
            <a:ext cx="5943600" cy="830997"/>
          </a:xfrm>
          <a:prstGeom prst="rect">
            <a:avLst/>
          </a:prstGeom>
          <a:noFill/>
        </p:spPr>
        <p:txBody>
          <a:bodyPr wrap="square" rtlCol="0">
            <a:spAutoFit/>
          </a:bodyPr>
          <a:lstStyle/>
          <a:p>
            <a:pPr lvl="0" algn="ctr">
              <a:spcBef>
                <a:spcPts val="0"/>
              </a:spcBef>
              <a:defRPr/>
            </a:pPr>
            <a:r>
              <a:rPr lang="en-US" sz="2400" dirty="0">
                <a:solidFill>
                  <a:schemeClr val="bg1">
                    <a:lumMod val="65000"/>
                  </a:schemeClr>
                </a:solidFill>
              </a:rPr>
              <a:t>Israel Goldowitz, Esq.  </a:t>
            </a:r>
          </a:p>
          <a:p>
            <a:pPr lvl="0" algn="ctr">
              <a:spcBef>
                <a:spcPts val="0"/>
              </a:spcBef>
              <a:defRPr/>
            </a:pPr>
            <a:r>
              <a:rPr lang="en-US" sz="2400" dirty="0" smtClean="0">
                <a:solidFill>
                  <a:schemeClr val="bg1">
                    <a:lumMod val="65000"/>
                  </a:schemeClr>
                </a:solidFill>
              </a:rPr>
              <a:t>Email: igoldowitz@wagnerlawgroup.com</a:t>
            </a:r>
            <a:endParaRPr lang="en-US" sz="2400" dirty="0">
              <a:solidFill>
                <a:schemeClr val="bg1">
                  <a:lumMod val="65000"/>
                </a:schemeClr>
              </a:solidFill>
            </a:endParaRPr>
          </a:p>
        </p:txBody>
      </p:sp>
    </p:spTree>
    <p:extLst>
      <p:ext uri="{BB962C8B-B14F-4D97-AF65-F5344CB8AC3E}">
        <p14:creationId xmlns:p14="http://schemas.microsoft.com/office/powerpoint/2010/main" val="2400513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4876800" cy="944562"/>
          </a:xfrm>
        </p:spPr>
        <p:txBody>
          <a:bodyPr>
            <a:noAutofit/>
          </a:bodyPr>
          <a:lstStyle/>
          <a:p>
            <a:r>
              <a:rPr lang="en-US" sz="4000" dirty="0" smtClean="0"/>
              <a:t>Scope of the Problem</a:t>
            </a:r>
            <a:endParaRPr lang="en-US" sz="4000" dirty="0"/>
          </a:p>
        </p:txBody>
      </p:sp>
      <p:sp>
        <p:nvSpPr>
          <p:cNvPr id="3" name="Content Placeholder 2"/>
          <p:cNvSpPr>
            <a:spLocks noGrp="1"/>
          </p:cNvSpPr>
          <p:nvPr>
            <p:ph idx="1"/>
          </p:nvPr>
        </p:nvSpPr>
        <p:spPr/>
        <p:txBody>
          <a:bodyPr/>
          <a:lstStyle/>
          <a:p>
            <a:pPr lvl="0">
              <a:spcAft>
                <a:spcPts val="1200"/>
              </a:spcAft>
            </a:pPr>
            <a:r>
              <a:rPr lang="en-US" dirty="0">
                <a:latin typeface="Times New Roman" panose="02020603050405020304" pitchFamily="18" charset="0"/>
                <a:cs typeface="Times New Roman" panose="02020603050405020304" pitchFamily="18" charset="0"/>
              </a:rPr>
              <a:t>Looming insolvency of Central States, UMWA Funds, and PBGC insurance fund</a:t>
            </a:r>
          </a:p>
          <a:p>
            <a:pPr lvl="0">
              <a:spcAft>
                <a:spcPts val="1200"/>
              </a:spcAft>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Butch Lewis” Bill and elements of possible legislative compromise</a:t>
            </a:r>
          </a:p>
          <a:p>
            <a:pPr lvl="0">
              <a:spcAft>
                <a:spcPts val="1200"/>
              </a:spcAft>
            </a:pP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GROW” Bill and other proposals to assure sustainable </a:t>
            </a:r>
            <a:r>
              <a:rPr lang="en-US">
                <a:latin typeface="Times New Roman" panose="02020603050405020304" pitchFamily="18" charset="0"/>
                <a:cs typeface="Times New Roman" panose="02020603050405020304" pitchFamily="18" charset="0"/>
              </a:rPr>
              <a:t>benefit </a:t>
            </a:r>
            <a:r>
              <a:rPr lang="en-US" smtClean="0">
                <a:latin typeface="Times New Roman" panose="02020603050405020304" pitchFamily="18" charset="0"/>
                <a:cs typeface="Times New Roman" panose="02020603050405020304" pitchFamily="18" charset="0"/>
              </a:rPr>
              <a:t>growth</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11</a:t>
            </a:fld>
            <a:endParaRPr lang="en-US" dirty="0"/>
          </a:p>
        </p:txBody>
      </p:sp>
    </p:spTree>
    <p:extLst>
      <p:ext uri="{BB962C8B-B14F-4D97-AF65-F5344CB8AC3E}">
        <p14:creationId xmlns:p14="http://schemas.microsoft.com/office/powerpoint/2010/main" val="3732223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620000" cy="1295400"/>
          </a:xfrm>
        </p:spPr>
        <p:txBody>
          <a:bodyPr>
            <a:normAutofit/>
          </a:bodyPr>
          <a:lstStyle/>
          <a:p>
            <a:r>
              <a:rPr lang="en-US" dirty="0"/>
              <a:t>Tools Available Under Current Law</a:t>
            </a:r>
            <a:endParaRPr lang="en-US" sz="4400" dirty="0"/>
          </a:p>
        </p:txBody>
      </p:sp>
      <p:sp>
        <p:nvSpPr>
          <p:cNvPr id="3" name="Content Placeholder 2"/>
          <p:cNvSpPr>
            <a:spLocks noGrp="1"/>
          </p:cNvSpPr>
          <p:nvPr>
            <p:ph idx="1"/>
          </p:nvPr>
        </p:nvSpPr>
        <p:spPr>
          <a:xfrm>
            <a:off x="1066800" y="1600200"/>
            <a:ext cx="7620000" cy="4648199"/>
          </a:xfrm>
        </p:spPr>
        <p:txBody>
          <a:bodyPr/>
          <a:lstStyle/>
          <a:p>
            <a:pPr lvl="0">
              <a:spcAft>
                <a:spcPts val="1200"/>
              </a:spcAft>
            </a:pPr>
            <a:r>
              <a:rPr lang="en-US" dirty="0">
                <a:latin typeface="Times New Roman" panose="02020603050405020304" pitchFamily="18" charset="0"/>
                <a:cs typeface="Times New Roman" panose="02020603050405020304" pitchFamily="18" charset="0"/>
              </a:rPr>
              <a:t>“Construction Industry” rules</a:t>
            </a:r>
          </a:p>
          <a:p>
            <a:pPr lvl="0">
              <a:spcAft>
                <a:spcPts val="1200"/>
              </a:spcAft>
            </a:pPr>
            <a:r>
              <a:rPr lang="en-US" dirty="0">
                <a:latin typeface="Times New Roman" panose="02020603050405020304" pitchFamily="18" charset="0"/>
                <a:cs typeface="Times New Roman" panose="02020603050405020304" pitchFamily="18" charset="0"/>
              </a:rPr>
              <a:t>Two-pool methods, alternative settlement rules, and PBGC “soft guidance” on approval process</a:t>
            </a:r>
          </a:p>
          <a:p>
            <a:pPr lvl="0">
              <a:spcAft>
                <a:spcPts val="1200"/>
              </a:spcAft>
            </a:pPr>
            <a:r>
              <a:rPr lang="en-US" dirty="0">
                <a:latin typeface="Times New Roman" panose="02020603050405020304" pitchFamily="18" charset="0"/>
                <a:cs typeface="Times New Roman" panose="02020603050405020304" pitchFamily="18" charset="0"/>
              </a:rPr>
              <a:t>Funding improvement and rehabilitation plans, benefit suspensions, partitions, and PBGC proposed withdrawal liability regulations. </a:t>
            </a:r>
          </a:p>
          <a:p>
            <a:pPr lvl="0">
              <a:spcAft>
                <a:spcPts val="1200"/>
              </a:spcAft>
            </a:pPr>
            <a:r>
              <a:rPr lang="en-US" dirty="0">
                <a:latin typeface="Times New Roman" panose="02020603050405020304" pitchFamily="18" charset="0"/>
                <a:cs typeface="Times New Roman" panose="02020603050405020304" pitchFamily="18" charset="0"/>
              </a:rPr>
              <a:t>Spinoffs and mergers, including “facilitated” mergers </a:t>
            </a:r>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12</a:t>
            </a:fld>
            <a:endParaRPr lang="en-US" dirty="0"/>
          </a:p>
        </p:txBody>
      </p:sp>
    </p:spTree>
    <p:extLst>
      <p:ext uri="{BB962C8B-B14F-4D97-AF65-F5344CB8AC3E}">
        <p14:creationId xmlns:p14="http://schemas.microsoft.com/office/powerpoint/2010/main" val="1142689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620000" cy="1265238"/>
          </a:xfrm>
        </p:spPr>
        <p:txBody>
          <a:bodyPr>
            <a:normAutofit/>
          </a:bodyPr>
          <a:lstStyle/>
          <a:p>
            <a:r>
              <a:rPr lang="en-US" sz="4000" dirty="0"/>
              <a:t>Hot Topics in Litigation</a:t>
            </a:r>
            <a:endParaRPr lang="en-US" sz="4800" dirty="0"/>
          </a:p>
        </p:txBody>
      </p:sp>
      <p:sp>
        <p:nvSpPr>
          <p:cNvPr id="3" name="Content Placeholder 2"/>
          <p:cNvSpPr>
            <a:spLocks noGrp="1"/>
          </p:cNvSpPr>
          <p:nvPr>
            <p:ph idx="1"/>
          </p:nvPr>
        </p:nvSpPr>
        <p:spPr>
          <a:xfrm>
            <a:off x="1066800" y="1600201"/>
            <a:ext cx="7620000" cy="3657599"/>
          </a:xfrm>
        </p:spPr>
        <p:txBody>
          <a:bodyPr/>
          <a:lstStyle/>
          <a:p>
            <a:pPr>
              <a:spcAft>
                <a:spcPts val="1200"/>
              </a:spcAft>
            </a:pPr>
            <a:r>
              <a:rPr lang="en-US" dirty="0">
                <a:latin typeface="Times New Roman" panose="02020603050405020304" pitchFamily="18" charset="0"/>
                <a:cs typeface="Times New Roman" panose="02020603050405020304" pitchFamily="18" charset="0"/>
              </a:rPr>
              <a:t>“Segal Blend” -- Appeal in New York Times v. Newspaper Deliverers Fund </a:t>
            </a:r>
          </a:p>
          <a:p>
            <a:pPr>
              <a:spcAft>
                <a:spcPts val="1200"/>
              </a:spcAft>
            </a:pPr>
            <a:r>
              <a:rPr lang="en-US" dirty="0" smtClean="0">
                <a:latin typeface="Times New Roman" panose="02020603050405020304" pitchFamily="18" charset="0"/>
                <a:cs typeface="Times New Roman" panose="02020603050405020304" pitchFamily="18" charset="0"/>
              </a:rPr>
              <a:t>Private </a:t>
            </a:r>
            <a:r>
              <a:rPr lang="en-US" dirty="0">
                <a:latin typeface="Times New Roman" panose="02020603050405020304" pitchFamily="18" charset="0"/>
                <a:cs typeface="Times New Roman" panose="02020603050405020304" pitchFamily="18" charset="0"/>
              </a:rPr>
              <a:t>Equity Exposure – Decisions in Sun Capital v. New England Teamsters Pension Plan	</a:t>
            </a:r>
          </a:p>
          <a:p>
            <a:pPr>
              <a:spcAft>
                <a:spcPts val="1200"/>
              </a:spcAft>
            </a:pPr>
            <a:r>
              <a:rPr lang="en-US" dirty="0" smtClean="0">
                <a:latin typeface="Times New Roman" panose="02020603050405020304" pitchFamily="18" charset="0"/>
                <a:cs typeface="Times New Roman" panose="02020603050405020304" pitchFamily="18" charset="0"/>
              </a:rPr>
              <a:t>Successor </a:t>
            </a:r>
            <a:r>
              <a:rPr lang="en-US" dirty="0">
                <a:latin typeface="Times New Roman" panose="02020603050405020304" pitchFamily="18" charset="0"/>
                <a:cs typeface="Times New Roman" panose="02020603050405020304" pitchFamily="18" charset="0"/>
              </a:rPr>
              <a:t>Liability – Decisions in Man-Web and Heavenly </a:t>
            </a:r>
            <a:r>
              <a:rPr lang="en-US" dirty="0" smtClean="0">
                <a:latin typeface="Times New Roman" panose="02020603050405020304" pitchFamily="18" charset="0"/>
                <a:cs typeface="Times New Roman" panose="02020603050405020304" pitchFamily="18" charset="0"/>
              </a:rPr>
              <a:t>Hana</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13</a:t>
            </a:fld>
            <a:endParaRPr lang="en-US" dirty="0"/>
          </a:p>
        </p:txBody>
      </p:sp>
    </p:spTree>
    <p:extLst>
      <p:ext uri="{BB962C8B-B14F-4D97-AF65-F5344CB8AC3E}">
        <p14:creationId xmlns:p14="http://schemas.microsoft.com/office/powerpoint/2010/main" val="1412239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l">
              <a:defRPr/>
            </a:pPr>
            <a:fld id="{37CB416F-4778-B14D-8243-3F2F72A8F2B3}" type="slidenum">
              <a:rPr lang="en-US" smtClean="0"/>
              <a:pPr algn="l">
                <a:defRPr/>
              </a:pPr>
              <a:t>14</a:t>
            </a:fld>
            <a:endParaRPr lang="en-US" dirty="0"/>
          </a:p>
        </p:txBody>
      </p:sp>
      <p:sp>
        <p:nvSpPr>
          <p:cNvPr id="5" name="TextBox 4"/>
          <p:cNvSpPr txBox="1"/>
          <p:nvPr/>
        </p:nvSpPr>
        <p:spPr>
          <a:xfrm>
            <a:off x="1752600" y="1251466"/>
            <a:ext cx="6400800" cy="1754326"/>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EXECUTIVE COMPENSATION</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TextBox 5"/>
          <p:cNvSpPr txBox="1"/>
          <p:nvPr/>
        </p:nvSpPr>
        <p:spPr>
          <a:xfrm>
            <a:off x="2133600" y="3352799"/>
            <a:ext cx="5867400" cy="830997"/>
          </a:xfrm>
          <a:prstGeom prst="rect">
            <a:avLst/>
          </a:prstGeom>
          <a:noFill/>
        </p:spPr>
        <p:txBody>
          <a:bodyPr wrap="square" rtlCol="0">
            <a:spAutoFit/>
          </a:bodyPr>
          <a:lstStyle/>
          <a:p>
            <a:pPr algn="ctr"/>
            <a:r>
              <a:rPr lang="en-US" sz="2400" dirty="0" smtClean="0">
                <a:solidFill>
                  <a:schemeClr val="bg1">
                    <a:lumMod val="50000"/>
                  </a:schemeClr>
                </a:solidFill>
                <a:latin typeface="Times New Roman" panose="02020603050405020304" pitchFamily="18" charset="0"/>
                <a:cs typeface="Times New Roman" panose="02020603050405020304" pitchFamily="18" charset="0"/>
              </a:rPr>
              <a:t>Candace Quinn, Esq.</a:t>
            </a:r>
          </a:p>
          <a:p>
            <a:pPr algn="ctr"/>
            <a:r>
              <a:rPr lang="en-US" sz="2400" dirty="0" smtClean="0">
                <a:solidFill>
                  <a:schemeClr val="bg1">
                    <a:lumMod val="50000"/>
                  </a:schemeClr>
                </a:solidFill>
                <a:latin typeface="Times New Roman" panose="02020603050405020304" pitchFamily="18" charset="0"/>
                <a:cs typeface="Times New Roman" panose="02020603050405020304" pitchFamily="18" charset="0"/>
              </a:rPr>
              <a:t>Email: cquinn@wagnerlawgroup.com </a:t>
            </a:r>
            <a:endParaRPr lang="en-US" sz="2400" dirty="0">
              <a:solidFill>
                <a:schemeClr val="bg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1624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620000" cy="808038"/>
          </a:xfrm>
        </p:spPr>
        <p:txBody>
          <a:bodyPr/>
          <a:lstStyle/>
          <a:p>
            <a:r>
              <a:rPr lang="en-US" dirty="0">
                <a:cs typeface="Times New Roman" panose="02020603050405020304" pitchFamily="18" charset="0"/>
              </a:rPr>
              <a:t>SEC Proxy Season 2019</a:t>
            </a:r>
            <a:endParaRPr lang="en-US" dirty="0"/>
          </a:p>
        </p:txBody>
      </p:sp>
      <p:sp>
        <p:nvSpPr>
          <p:cNvPr id="3" name="Content Placeholder 2"/>
          <p:cNvSpPr>
            <a:spLocks noGrp="1"/>
          </p:cNvSpPr>
          <p:nvPr>
            <p:ph idx="1"/>
          </p:nvPr>
        </p:nvSpPr>
        <p:spPr>
          <a:xfrm>
            <a:off x="1066800" y="1600201"/>
            <a:ext cx="7696200" cy="4495799"/>
          </a:xfrm>
        </p:spPr>
        <p:txBody>
          <a:bodyPr/>
          <a:lstStyle/>
          <a:p>
            <a:r>
              <a:rPr lang="en-US" sz="1800" b="1" dirty="0" smtClean="0">
                <a:latin typeface="Times New Roman" panose="02020603050405020304" pitchFamily="18" charset="0"/>
                <a:cs typeface="Times New Roman" panose="02020603050405020304" pitchFamily="18" charset="0"/>
              </a:rPr>
              <a:t>Compensation Disclosure</a:t>
            </a:r>
          </a:p>
          <a:p>
            <a:pPr lvl="1"/>
            <a:r>
              <a:rPr lang="en-US" sz="1600" dirty="0" smtClean="0">
                <a:latin typeface="Times New Roman" panose="02020603050405020304" pitchFamily="18" charset="0"/>
                <a:cs typeface="Times New Roman" panose="02020603050405020304" pitchFamily="18" charset="0"/>
              </a:rPr>
              <a:t>Pay Ratio Disclosure</a:t>
            </a:r>
          </a:p>
          <a:p>
            <a:pPr lvl="1"/>
            <a:r>
              <a:rPr lang="en-US" sz="1600" dirty="0" smtClean="0">
                <a:latin typeface="Times New Roman" panose="02020603050405020304" pitchFamily="18" charset="0"/>
                <a:cs typeface="Times New Roman" panose="02020603050405020304" pitchFamily="18" charset="0"/>
              </a:rPr>
              <a:t>Section 162(m) performance based exception eliminated under Tax Cuts and Jobs Act</a:t>
            </a:r>
          </a:p>
          <a:p>
            <a:pPr marL="457200" lvl="1" indent="0">
              <a:buNone/>
            </a:pPr>
            <a:endParaRPr lang="en-US" sz="1600" dirty="0" smtClean="0">
              <a:latin typeface="Times New Roman" panose="02020603050405020304" pitchFamily="18" charset="0"/>
              <a:cs typeface="Times New Roman" panose="02020603050405020304" pitchFamily="18" charset="0"/>
            </a:endParaRPr>
          </a:p>
          <a:p>
            <a:r>
              <a:rPr lang="en-US" sz="1800" b="1" dirty="0" smtClean="0">
                <a:latin typeface="Times New Roman" panose="02020603050405020304" pitchFamily="18" charset="0"/>
                <a:cs typeface="Times New Roman" panose="02020603050405020304" pitchFamily="18" charset="0"/>
              </a:rPr>
              <a:t>Environmental, Social </a:t>
            </a:r>
            <a:r>
              <a:rPr lang="en-US" sz="1800" b="1" dirty="0">
                <a:latin typeface="Times New Roman" panose="02020603050405020304" pitchFamily="18" charset="0"/>
                <a:cs typeface="Times New Roman" panose="02020603050405020304" pitchFamily="18" charset="0"/>
              </a:rPr>
              <a:t>and Governance (ESG) Disclosure </a:t>
            </a:r>
            <a:endParaRPr lang="en-US" sz="1800" b="1" dirty="0" smtClean="0">
              <a:latin typeface="Times New Roman" panose="02020603050405020304" pitchFamily="18" charset="0"/>
              <a:cs typeface="Times New Roman" panose="02020603050405020304" pitchFamily="18" charset="0"/>
            </a:endParaRPr>
          </a:p>
          <a:p>
            <a:pPr lvl="1"/>
            <a:r>
              <a:rPr lang="en-US" sz="1600" dirty="0" smtClean="0">
                <a:latin typeface="Times New Roman" panose="02020603050405020304" pitchFamily="18" charset="0"/>
                <a:cs typeface="Times New Roman" panose="02020603050405020304" pitchFamily="18" charset="0"/>
              </a:rPr>
              <a:t>ESG </a:t>
            </a:r>
            <a:r>
              <a:rPr lang="en-US" sz="1600" dirty="0">
                <a:latin typeface="Times New Roman" panose="02020603050405020304" pitchFamily="18" charset="0"/>
                <a:cs typeface="Times New Roman" panose="02020603050405020304" pitchFamily="18" charset="0"/>
              </a:rPr>
              <a:t>has become increasing more prevalent in the performance framework of executive </a:t>
            </a:r>
            <a:r>
              <a:rPr lang="en-US" sz="1600" dirty="0" smtClean="0">
                <a:latin typeface="Times New Roman" panose="02020603050405020304" pitchFamily="18" charset="0"/>
                <a:cs typeface="Times New Roman" panose="02020603050405020304" pitchFamily="18" charset="0"/>
              </a:rPr>
              <a:t>compensation</a:t>
            </a:r>
          </a:p>
          <a:p>
            <a:pPr lvl="2"/>
            <a:r>
              <a:rPr lang="en-US" sz="1600" dirty="0" smtClean="0">
                <a:latin typeface="Times New Roman" panose="02020603050405020304" pitchFamily="18" charset="0"/>
                <a:cs typeface="Times New Roman" panose="02020603050405020304" pitchFamily="18" charset="0"/>
              </a:rPr>
              <a:t>ESG </a:t>
            </a:r>
            <a:r>
              <a:rPr lang="en-US" sz="1600" dirty="0">
                <a:latin typeface="Times New Roman" panose="02020603050405020304" pitchFamily="18" charset="0"/>
                <a:cs typeface="Times New Roman" panose="02020603050405020304" pitchFamily="18" charset="0"/>
              </a:rPr>
              <a:t>impact on executive </a:t>
            </a:r>
            <a:r>
              <a:rPr lang="en-US" sz="1600" dirty="0" smtClean="0">
                <a:latin typeface="Times New Roman" panose="02020603050405020304" pitchFamily="18" charset="0"/>
                <a:cs typeface="Times New Roman" panose="02020603050405020304" pitchFamily="18" charset="0"/>
              </a:rPr>
              <a:t>compensation</a:t>
            </a:r>
          </a:p>
          <a:p>
            <a:pPr lvl="2"/>
            <a:r>
              <a:rPr lang="en-US" sz="1600" dirty="0" smtClean="0">
                <a:latin typeface="Times New Roman" panose="02020603050405020304" pitchFamily="18" charset="0"/>
                <a:cs typeface="Times New Roman" panose="02020603050405020304" pitchFamily="18" charset="0"/>
              </a:rPr>
              <a:t>Transparency </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Shareholders</a:t>
            </a:r>
          </a:p>
          <a:p>
            <a:pPr lvl="2"/>
            <a:r>
              <a:rPr lang="en-US" sz="1600" dirty="0" smtClean="0">
                <a:latin typeface="Times New Roman" panose="02020603050405020304" pitchFamily="18" charset="0"/>
                <a:cs typeface="Times New Roman" panose="02020603050405020304" pitchFamily="18" charset="0"/>
              </a:rPr>
              <a:t>ISS </a:t>
            </a:r>
            <a:r>
              <a:rPr lang="en-US" sz="1600" dirty="0">
                <a:latin typeface="Times New Roman" panose="02020603050405020304" pitchFamily="18" charset="0"/>
                <a:cs typeface="Times New Roman" panose="02020603050405020304" pitchFamily="18" charset="0"/>
              </a:rPr>
              <a:t>implemented ESG Quality Score to accompany Governance Quality </a:t>
            </a:r>
            <a:r>
              <a:rPr lang="en-US" sz="1600" dirty="0" smtClean="0">
                <a:latin typeface="Times New Roman" panose="02020603050405020304" pitchFamily="18" charset="0"/>
                <a:cs typeface="Times New Roman" panose="02020603050405020304" pitchFamily="18" charset="0"/>
              </a:rPr>
              <a:t>Score</a:t>
            </a:r>
          </a:p>
          <a:p>
            <a:pPr lvl="2"/>
            <a:r>
              <a:rPr lang="en-US" sz="1600" dirty="0" smtClean="0">
                <a:latin typeface="Times New Roman" panose="02020603050405020304" pitchFamily="18" charset="0"/>
                <a:cs typeface="Times New Roman" panose="02020603050405020304" pitchFamily="18" charset="0"/>
              </a:rPr>
              <a:t>Glass </a:t>
            </a:r>
            <a:r>
              <a:rPr lang="en-US" sz="1600" dirty="0">
                <a:latin typeface="Times New Roman" panose="02020603050405020304" pitchFamily="18" charset="0"/>
                <a:cs typeface="Times New Roman" panose="02020603050405020304" pitchFamily="18" charset="0"/>
              </a:rPr>
              <a:t>Lewis partnered with </a:t>
            </a:r>
            <a:r>
              <a:rPr lang="en-US" sz="1600" dirty="0" err="1">
                <a:latin typeface="Times New Roman" panose="02020603050405020304" pitchFamily="18" charset="0"/>
                <a:cs typeface="Times New Roman" panose="02020603050405020304" pitchFamily="18" charset="0"/>
              </a:rPr>
              <a:t>Sustainalytics</a:t>
            </a:r>
            <a:r>
              <a:rPr lang="en-US" sz="1600" dirty="0">
                <a:latin typeface="Times New Roman" panose="02020603050405020304" pitchFamily="18" charset="0"/>
                <a:cs typeface="Times New Roman" panose="02020603050405020304" pitchFamily="18" charset="0"/>
              </a:rPr>
              <a:t> for reporting ESG </a:t>
            </a:r>
            <a:r>
              <a:rPr lang="en-US" sz="1600" dirty="0" smtClean="0">
                <a:latin typeface="Times New Roman" panose="02020603050405020304" pitchFamily="18" charset="0"/>
                <a:cs typeface="Times New Roman" panose="02020603050405020304" pitchFamily="18" charset="0"/>
              </a:rPr>
              <a:t>information</a:t>
            </a:r>
          </a:p>
          <a:p>
            <a:pPr lvl="2"/>
            <a:r>
              <a:rPr lang="en-US" sz="1600" dirty="0" smtClean="0">
                <a:latin typeface="Times New Roman" panose="02020603050405020304" pitchFamily="18" charset="0"/>
                <a:cs typeface="Times New Roman" panose="02020603050405020304" pitchFamily="18" charset="0"/>
              </a:rPr>
              <a:t>Scores </a:t>
            </a:r>
            <a:r>
              <a:rPr lang="en-US" sz="1600" dirty="0">
                <a:latin typeface="Times New Roman" panose="02020603050405020304" pitchFamily="18" charset="0"/>
                <a:cs typeface="Times New Roman" panose="02020603050405020304" pitchFamily="18" charset="0"/>
              </a:rPr>
              <a:t>and voting </a:t>
            </a:r>
            <a:r>
              <a:rPr lang="en-US" sz="1600" dirty="0" smtClean="0">
                <a:latin typeface="Times New Roman" panose="02020603050405020304" pitchFamily="18" charset="0"/>
                <a:cs typeface="Times New Roman" panose="02020603050405020304" pitchFamily="18" charset="0"/>
              </a:rPr>
              <a:t>policies</a:t>
            </a:r>
          </a:p>
          <a:p>
            <a:pPr lvl="2"/>
            <a:r>
              <a:rPr lang="en-US" sz="1600" dirty="0" smtClean="0">
                <a:latin typeface="Times New Roman" panose="02020603050405020304" pitchFamily="18" charset="0"/>
                <a:cs typeface="Times New Roman" panose="02020603050405020304" pitchFamily="18" charset="0"/>
              </a:rPr>
              <a:t>Status </a:t>
            </a:r>
            <a:r>
              <a:rPr lang="en-US" sz="1600" dirty="0">
                <a:latin typeface="Times New Roman" panose="02020603050405020304" pitchFamily="18" charset="0"/>
                <a:cs typeface="Times New Roman" panose="02020603050405020304" pitchFamily="18" charset="0"/>
              </a:rPr>
              <a:t>of SEC rule making on ESG</a:t>
            </a:r>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15</a:t>
            </a:fld>
            <a:endParaRPr lang="en-US" dirty="0"/>
          </a:p>
        </p:txBody>
      </p:sp>
    </p:spTree>
    <p:extLst>
      <p:ext uri="{BB962C8B-B14F-4D97-AF65-F5344CB8AC3E}">
        <p14:creationId xmlns:p14="http://schemas.microsoft.com/office/powerpoint/2010/main" val="1963398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57200"/>
            <a:ext cx="7620000" cy="868362"/>
          </a:xfrm>
        </p:spPr>
        <p:txBody>
          <a:bodyPr>
            <a:normAutofit/>
          </a:bodyPr>
          <a:lstStyle/>
          <a:p>
            <a:r>
              <a:rPr lang="en-US" dirty="0" smtClean="0"/>
              <a:t>SEC Proxy Season 2019 – continued…</a:t>
            </a:r>
            <a:endParaRPr lang="en-US" dirty="0"/>
          </a:p>
        </p:txBody>
      </p:sp>
      <p:sp>
        <p:nvSpPr>
          <p:cNvPr id="3" name="Content Placeholder 2"/>
          <p:cNvSpPr>
            <a:spLocks noGrp="1"/>
          </p:cNvSpPr>
          <p:nvPr>
            <p:ph idx="1"/>
          </p:nvPr>
        </p:nvSpPr>
        <p:spPr/>
        <p:txBody>
          <a:bodyPr/>
          <a:lstStyle/>
          <a:p>
            <a:r>
              <a:rPr lang="en-US" b="1" dirty="0" smtClean="0">
                <a:latin typeface="Times New Roman" panose="02020603050405020304" pitchFamily="18" charset="0"/>
                <a:cs typeface="Times New Roman" panose="02020603050405020304" pitchFamily="18" charset="0"/>
              </a:rPr>
              <a:t>ESG Investment Considerations</a:t>
            </a:r>
          </a:p>
          <a:p>
            <a:pPr lvl="1"/>
            <a:r>
              <a:rPr lang="en-US" dirty="0" smtClean="0">
                <a:latin typeface="Times New Roman" panose="02020603050405020304" pitchFamily="18" charset="0"/>
                <a:cs typeface="Times New Roman" panose="02020603050405020304" pitchFamily="18" charset="0"/>
              </a:rPr>
              <a:t>DOL Interpretive Bulletin 2015-01</a:t>
            </a:r>
          </a:p>
          <a:p>
            <a:pPr lvl="1"/>
            <a:r>
              <a:rPr lang="en-US" dirty="0" smtClean="0">
                <a:latin typeface="Times New Roman" panose="02020603050405020304" pitchFamily="18" charset="0"/>
                <a:cs typeface="Times New Roman" panose="02020603050405020304" pitchFamily="18" charset="0"/>
              </a:rPr>
              <a:t>DOL Interpretive Bulletin 2016-01</a:t>
            </a:r>
          </a:p>
          <a:p>
            <a:pPr lvl="1"/>
            <a:r>
              <a:rPr lang="en-US" smtClean="0">
                <a:latin typeface="Times New Roman" panose="02020603050405020304" pitchFamily="18" charset="0"/>
                <a:cs typeface="Times New Roman" panose="02020603050405020304" pitchFamily="18" charset="0"/>
              </a:rPr>
              <a:t>DOL Interpretive </a:t>
            </a:r>
            <a:r>
              <a:rPr lang="en-US" dirty="0" smtClean="0">
                <a:latin typeface="Times New Roman" panose="02020603050405020304" pitchFamily="18" charset="0"/>
                <a:cs typeface="Times New Roman" panose="02020603050405020304" pitchFamily="18" charset="0"/>
              </a:rPr>
              <a:t>Bulletin 2018-01</a:t>
            </a:r>
          </a:p>
          <a:p>
            <a:pPr lvl="2"/>
            <a:r>
              <a:rPr lang="en-US" dirty="0">
                <a:latin typeface="Times New Roman" panose="02020603050405020304" pitchFamily="18" charset="0"/>
                <a:cs typeface="Times New Roman" panose="02020603050405020304" pitchFamily="18" charset="0"/>
              </a:rPr>
              <a:t>Executive Compensation Incentive Plan performance </a:t>
            </a:r>
            <a:r>
              <a:rPr lang="en-US" dirty="0" smtClean="0">
                <a:latin typeface="Times New Roman" panose="02020603050405020304" pitchFamily="18" charset="0"/>
                <a:cs typeface="Times New Roman" panose="02020603050405020304" pitchFamily="18" charset="0"/>
              </a:rPr>
              <a:t>frameworks</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16</a:t>
            </a:fld>
            <a:endParaRPr lang="en-US" dirty="0"/>
          </a:p>
        </p:txBody>
      </p:sp>
    </p:spTree>
    <p:extLst>
      <p:ext uri="{BB962C8B-B14F-4D97-AF65-F5344CB8AC3E}">
        <p14:creationId xmlns:p14="http://schemas.microsoft.com/office/powerpoint/2010/main" val="1362875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l">
              <a:defRPr/>
            </a:pPr>
            <a:fld id="{37CB416F-4778-B14D-8243-3F2F72A8F2B3}" type="slidenum">
              <a:rPr lang="en-US" smtClean="0"/>
              <a:pPr algn="l">
                <a:defRPr/>
              </a:pPr>
              <a:t>17</a:t>
            </a:fld>
            <a:endParaRPr lang="en-US" dirty="0"/>
          </a:p>
        </p:txBody>
      </p:sp>
      <p:sp>
        <p:nvSpPr>
          <p:cNvPr id="5" name="Slide Number Placeholder 3"/>
          <p:cNvSpPr txBox="1">
            <a:spLocks/>
          </p:cNvSpPr>
          <p:nvPr/>
        </p:nvSpPr>
        <p:spPr>
          <a:xfrm>
            <a:off x="457200" y="649287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l">
              <a:defRPr/>
            </a:pPr>
            <a:fld id="{37CB416F-4778-B14D-8243-3F2F72A8F2B3}" type="slidenum">
              <a:rPr lang="en-US" smtClean="0"/>
              <a:pPr algn="l">
                <a:defRPr/>
              </a:pPr>
              <a:t>17</a:t>
            </a:fld>
            <a:endParaRPr lang="en-US" dirty="0"/>
          </a:p>
        </p:txBody>
      </p:sp>
      <p:sp>
        <p:nvSpPr>
          <p:cNvPr id="6" name="TextBox 5"/>
          <p:cNvSpPr txBox="1"/>
          <p:nvPr/>
        </p:nvSpPr>
        <p:spPr>
          <a:xfrm>
            <a:off x="1371600" y="1752600"/>
            <a:ext cx="7162800" cy="1754326"/>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IRC Section 4960 – Tax On Excess Tax-Exempt Organization Executive Compensation</a:t>
            </a: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TextBox 6"/>
          <p:cNvSpPr txBox="1"/>
          <p:nvPr/>
        </p:nvSpPr>
        <p:spPr>
          <a:xfrm>
            <a:off x="1905000" y="3886200"/>
            <a:ext cx="5867400" cy="830997"/>
          </a:xfrm>
          <a:prstGeom prst="rect">
            <a:avLst/>
          </a:prstGeom>
          <a:noFill/>
        </p:spPr>
        <p:txBody>
          <a:bodyPr wrap="square" rtlCol="0">
            <a:spAutoFit/>
          </a:bodyPr>
          <a:lstStyle/>
          <a:p>
            <a:pPr algn="ctr"/>
            <a:r>
              <a:rPr lang="en-US" sz="2400" dirty="0" smtClean="0">
                <a:solidFill>
                  <a:schemeClr val="bg1">
                    <a:lumMod val="50000"/>
                  </a:schemeClr>
                </a:solidFill>
                <a:latin typeface="Times New Roman" panose="02020603050405020304" pitchFamily="18" charset="0"/>
                <a:cs typeface="Times New Roman" panose="02020603050405020304" pitchFamily="18" charset="0"/>
              </a:rPr>
              <a:t>Dan S. Brandenburg, Esq.</a:t>
            </a:r>
          </a:p>
          <a:p>
            <a:pPr algn="ctr"/>
            <a:r>
              <a:rPr lang="en-US" sz="2400" dirty="0" smtClean="0">
                <a:solidFill>
                  <a:schemeClr val="bg1">
                    <a:lumMod val="50000"/>
                  </a:schemeClr>
                </a:solidFill>
                <a:latin typeface="Times New Roman" panose="02020603050405020304" pitchFamily="18" charset="0"/>
                <a:cs typeface="Times New Roman" panose="02020603050405020304" pitchFamily="18" charset="0"/>
              </a:rPr>
              <a:t>Email: dbrandenburg@wagnerlawgroup.com </a:t>
            </a:r>
            <a:endParaRPr lang="en-US" sz="2400" dirty="0">
              <a:solidFill>
                <a:schemeClr val="bg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9643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IRC Section </a:t>
            </a:r>
            <a:r>
              <a:rPr lang="en-US" dirty="0" smtClean="0"/>
              <a:t>4960 Tax on Excess Tax-Exempt Organization Executive Compensation</a:t>
            </a:r>
            <a:endParaRPr lang="en-US" dirty="0"/>
          </a:p>
        </p:txBody>
      </p:sp>
      <p:sp>
        <p:nvSpPr>
          <p:cNvPr id="4" name="Content Placeholder 3"/>
          <p:cNvSpPr>
            <a:spLocks noGrp="1"/>
          </p:cNvSpPr>
          <p:nvPr>
            <p:ph idx="1"/>
          </p:nvPr>
        </p:nvSpPr>
        <p:spPr>
          <a:xfrm>
            <a:off x="990600" y="1981200"/>
            <a:ext cx="7620000" cy="3581399"/>
          </a:xfrm>
        </p:spPr>
        <p:txBody>
          <a:bodyPr/>
          <a:lstStyle/>
          <a:p>
            <a:pPr>
              <a:spcAft>
                <a:spcPts val="600"/>
              </a:spcAft>
            </a:pPr>
            <a:r>
              <a:rPr lang="en-US" sz="2000" dirty="0">
                <a:latin typeface="Times New Roman" panose="02020603050405020304" pitchFamily="18" charset="0"/>
                <a:cs typeface="Times New Roman" panose="02020603050405020304" pitchFamily="18" charset="0"/>
              </a:rPr>
              <a:t>IRC </a:t>
            </a:r>
            <a:r>
              <a:rPr lang="en-US" sz="2000" dirty="0" smtClean="0">
                <a:latin typeface="Times New Roman" panose="02020603050405020304" pitchFamily="18" charset="0"/>
                <a:cs typeface="Times New Roman" panose="02020603050405020304" pitchFamily="18" charset="0"/>
              </a:rPr>
              <a:t>Section 4960 was added by the Tax Cuts and Jobs Act (“TCJA”) enacted on December 22, 2018, generally effective for taxable years beginning on or after December 31, 2017.</a:t>
            </a:r>
          </a:p>
          <a:p>
            <a:pPr>
              <a:spcAft>
                <a:spcPts val="600"/>
              </a:spcAft>
            </a:pPr>
            <a:r>
              <a:rPr lang="en-US" sz="2000" dirty="0" smtClean="0">
                <a:latin typeface="Times New Roman" panose="02020603050405020304" pitchFamily="18" charset="0"/>
                <a:cs typeface="Times New Roman" panose="02020603050405020304" pitchFamily="18" charset="0"/>
              </a:rPr>
              <a:t>The IRS issued Interim Guidance under IRC Section 4960 on December 31, 2018 as Notice 2019-09.</a:t>
            </a:r>
            <a:endParaRPr lang="en-US" sz="2000" dirty="0">
              <a:latin typeface="Times New Roman" panose="02020603050405020304" pitchFamily="18" charset="0"/>
              <a:cs typeface="Times New Roman" panose="02020603050405020304" pitchFamily="18" charset="0"/>
            </a:endParaRPr>
          </a:p>
          <a:p>
            <a:pPr>
              <a:spcAft>
                <a:spcPts val="600"/>
              </a:spcAft>
            </a:pPr>
            <a:r>
              <a:rPr lang="en-US" sz="2000" dirty="0" smtClean="0">
                <a:latin typeface="Times New Roman" panose="02020603050405020304" pitchFamily="18" charset="0"/>
                <a:cs typeface="Times New Roman" panose="02020603050405020304" pitchFamily="18" charset="0"/>
              </a:rPr>
              <a:t>Section 4960 added a new excise tax that applies to certain compensation of a tax-exempt organization.  The tax is applied against the applicable tax-exempt organization (not the affected individual) at a rate equal to 21% of the amount involved. </a:t>
            </a:r>
          </a:p>
          <a:p>
            <a:pPr>
              <a:spcAft>
                <a:spcPts val="600"/>
              </a:spcAft>
            </a:pPr>
            <a:r>
              <a:rPr lang="en-US" sz="2000" dirty="0" smtClean="0">
                <a:latin typeface="Times New Roman" panose="02020603050405020304" pitchFamily="18" charset="0"/>
                <a:cs typeface="Times New Roman" panose="02020603050405020304" pitchFamily="18" charset="0"/>
              </a:rPr>
              <a:t>The tax is also applied to </a:t>
            </a:r>
            <a:r>
              <a:rPr lang="en-US" sz="2000" dirty="0">
                <a:latin typeface="Times New Roman" panose="02020603050405020304" pitchFamily="18" charset="0"/>
                <a:cs typeface="Times New Roman" panose="02020603050405020304" pitchFamily="18" charset="0"/>
              </a:rPr>
              <a:t>certain related or controlled for profit </a:t>
            </a:r>
            <a:r>
              <a:rPr lang="en-US" sz="2000" dirty="0" smtClean="0">
                <a:latin typeface="Times New Roman" panose="02020603050405020304" pitchFamily="18" charset="0"/>
                <a:cs typeface="Times New Roman" panose="02020603050405020304" pitchFamily="18" charset="0"/>
              </a:rPr>
              <a:t>entities.</a:t>
            </a:r>
            <a:endParaRPr lang="en-US" sz="2000" dirty="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0"/>
          </p:nvPr>
        </p:nvSpPr>
        <p:spPr/>
        <p:txBody>
          <a:bodyPr/>
          <a:lstStyle/>
          <a:p>
            <a:pPr>
              <a:defRPr/>
            </a:pPr>
            <a:fld id="{4EF0DCD3-749E-47FF-822D-5FC0F0CEE887}" type="slidenum">
              <a:rPr lang="en-US" smtClean="0"/>
              <a:pPr>
                <a:defRPr/>
              </a:pPr>
              <a:t>18</a:t>
            </a:fld>
            <a:endParaRPr lang="en-US" dirty="0"/>
          </a:p>
        </p:txBody>
      </p:sp>
    </p:spTree>
    <p:extLst>
      <p:ext uri="{BB962C8B-B14F-4D97-AF65-F5344CB8AC3E}">
        <p14:creationId xmlns:p14="http://schemas.microsoft.com/office/powerpoint/2010/main" val="3202230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IRC Section 4960 Tax on Excess </a:t>
            </a:r>
            <a:r>
              <a:rPr lang="en-US" sz="2800" dirty="0" smtClean="0"/>
              <a:t>Tax-Exempt </a:t>
            </a:r>
            <a:r>
              <a:rPr lang="en-US" sz="2800" dirty="0"/>
              <a:t>Organization Executive </a:t>
            </a:r>
            <a:r>
              <a:rPr lang="en-US" sz="2800" dirty="0" smtClean="0"/>
              <a:t>Compensation (</a:t>
            </a:r>
            <a:r>
              <a:rPr lang="en-US" sz="2800" dirty="0"/>
              <a:t>Cont.)</a:t>
            </a:r>
          </a:p>
        </p:txBody>
      </p:sp>
      <p:sp>
        <p:nvSpPr>
          <p:cNvPr id="3" name="Content Placeholder 2"/>
          <p:cNvSpPr>
            <a:spLocks noGrp="1"/>
          </p:cNvSpPr>
          <p:nvPr>
            <p:ph idx="1"/>
          </p:nvPr>
        </p:nvSpPr>
        <p:spPr>
          <a:xfrm>
            <a:off x="990600" y="1524000"/>
            <a:ext cx="7620000" cy="5181600"/>
          </a:xfrm>
        </p:spPr>
        <p:txBody>
          <a:bodyPr/>
          <a:lstStyle/>
          <a:p>
            <a:pPr>
              <a:spcAft>
                <a:spcPts val="600"/>
              </a:spcAft>
            </a:pPr>
            <a:r>
              <a:rPr lang="en-US" sz="2000" dirty="0" smtClean="0">
                <a:latin typeface="Times New Roman" panose="02020603050405020304" pitchFamily="18" charset="0"/>
                <a:cs typeface="Times New Roman" panose="02020603050405020304" pitchFamily="18" charset="0"/>
              </a:rPr>
              <a:t>The excise tax applies to the compensation of the 5 highest compensated employees of the organization for the taxable year (“covered employees”) and to employees who were covered employees for any preceding taxable year beginning after December 31, 2016. Once an employee is a covered employee, even for a year, the employee remains a covered employee.</a:t>
            </a:r>
          </a:p>
          <a:p>
            <a:pPr lvl="1">
              <a:spcBef>
                <a:spcPts val="0"/>
              </a:spcBef>
              <a:spcAft>
                <a:spcPts val="600"/>
              </a:spcAft>
            </a:pPr>
            <a:r>
              <a:rPr lang="en-US" sz="1800" dirty="0" smtClean="0">
                <a:latin typeface="Times New Roman" panose="02020603050405020304" pitchFamily="18" charset="0"/>
                <a:cs typeface="Times New Roman" panose="02020603050405020304" pitchFamily="18" charset="0"/>
              </a:rPr>
              <a:t>The information has to be retained.</a:t>
            </a:r>
          </a:p>
          <a:p>
            <a:pPr lvl="1">
              <a:spcBef>
                <a:spcPts val="0"/>
              </a:spcBef>
              <a:spcAft>
                <a:spcPts val="600"/>
              </a:spcAft>
            </a:pPr>
            <a:r>
              <a:rPr lang="en-US" sz="1800" dirty="0" smtClean="0">
                <a:latin typeface="Times New Roman" panose="02020603050405020304" pitchFamily="18" charset="0"/>
                <a:cs typeface="Times New Roman" panose="02020603050405020304" pitchFamily="18" charset="0"/>
              </a:rPr>
              <a:t>Section 4960 imposes tremendous record-keeping requirements.</a:t>
            </a:r>
            <a:endParaRPr lang="en-US" sz="1800" dirty="0">
              <a:latin typeface="Times New Roman" panose="02020603050405020304" pitchFamily="18" charset="0"/>
              <a:cs typeface="Times New Roman" panose="02020603050405020304" pitchFamily="18" charset="0"/>
            </a:endParaRPr>
          </a:p>
          <a:p>
            <a:pPr>
              <a:spcAft>
                <a:spcPts val="600"/>
              </a:spcAft>
            </a:pPr>
            <a:r>
              <a:rPr lang="en-US" sz="2000" dirty="0" smtClean="0">
                <a:latin typeface="Times New Roman" panose="02020603050405020304" pitchFamily="18" charset="0"/>
                <a:cs typeface="Times New Roman" panose="02020603050405020304" pitchFamily="18" charset="0"/>
              </a:rPr>
              <a:t>The amount involved for purposes of the excise tax is (1) the annual amount of compensation over $1,000,000 (no adjustment for increases in the cost of living) for the current year and applicable prior years, and (2) certain post termination payments (“excess parachute payments”) so long as the employee would be considered a “highly compensated employee,” currently set at $125,000/year.</a:t>
            </a:r>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19</a:t>
            </a:fld>
            <a:endParaRPr lang="en-US" dirty="0"/>
          </a:p>
        </p:txBody>
      </p:sp>
    </p:spTree>
    <p:extLst>
      <p:ext uri="{BB962C8B-B14F-4D97-AF65-F5344CB8AC3E}">
        <p14:creationId xmlns:p14="http://schemas.microsoft.com/office/powerpoint/2010/main" val="1641662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7620000" cy="884238"/>
          </a:xfrm>
        </p:spPr>
        <p:txBody>
          <a:bodyPr/>
          <a:lstStyle/>
          <a:p>
            <a:r>
              <a:rPr lang="en-US" dirty="0" smtClean="0"/>
              <a:t>Roundtable Topics</a:t>
            </a:r>
            <a:endParaRPr lang="en-US" dirty="0"/>
          </a:p>
        </p:txBody>
      </p:sp>
      <p:sp>
        <p:nvSpPr>
          <p:cNvPr id="3" name="Content Placeholder 2"/>
          <p:cNvSpPr>
            <a:spLocks noGrp="1"/>
          </p:cNvSpPr>
          <p:nvPr>
            <p:ph idx="1"/>
          </p:nvPr>
        </p:nvSpPr>
        <p:spPr>
          <a:xfrm>
            <a:off x="1066800" y="1600200"/>
            <a:ext cx="7772400" cy="4724399"/>
          </a:xfrm>
        </p:spPr>
        <p:txBody>
          <a:bodyPr/>
          <a:lstStyle/>
          <a:p>
            <a:pPr>
              <a:spcBef>
                <a:spcPts val="600"/>
              </a:spcBef>
              <a:spcAft>
                <a:spcPts val="600"/>
              </a:spcAft>
            </a:pPr>
            <a:r>
              <a:rPr lang="en-US" sz="2400" b="1" dirty="0" smtClean="0">
                <a:latin typeface="Times New Roman" panose="02020603050405020304" pitchFamily="18" charset="0"/>
                <a:cs typeface="Times New Roman" panose="02020603050405020304" pitchFamily="18" charset="0"/>
              </a:rPr>
              <a:t>Susan E. Rees</a:t>
            </a:r>
            <a:r>
              <a:rPr lang="en-US" sz="2400" dirty="0" smtClean="0">
                <a:latin typeface="Times New Roman" panose="02020603050405020304" pitchFamily="18" charset="0"/>
                <a:cs typeface="Times New Roman" panose="02020603050405020304" pitchFamily="18" charset="0"/>
              </a:rPr>
              <a:t>: Missing </a:t>
            </a:r>
            <a:r>
              <a:rPr lang="en-US" sz="2400" dirty="0">
                <a:latin typeface="Times New Roman" panose="02020603050405020304" pitchFamily="18" charset="0"/>
                <a:cs typeface="Times New Roman" panose="02020603050405020304" pitchFamily="18" charset="0"/>
              </a:rPr>
              <a:t>participants, Open </a:t>
            </a:r>
            <a:r>
              <a:rPr lang="en-US" sz="2400" dirty="0" smtClean="0">
                <a:latin typeface="Times New Roman" panose="02020603050405020304" pitchFamily="18" charset="0"/>
                <a:cs typeface="Times New Roman" panose="02020603050405020304" pitchFamily="18" charset="0"/>
              </a:rPr>
              <a:t>MEPS, AHP/MEWA, Governmental Plans, State </a:t>
            </a:r>
            <a:r>
              <a:rPr lang="en-US" sz="2400" dirty="0">
                <a:latin typeface="Times New Roman" panose="02020603050405020304" pitchFamily="18" charset="0"/>
                <a:cs typeface="Times New Roman" panose="02020603050405020304" pitchFamily="18" charset="0"/>
              </a:rPr>
              <a:t>Secure </a:t>
            </a:r>
            <a:r>
              <a:rPr lang="en-US" sz="2400" dirty="0" smtClean="0">
                <a:latin typeface="Times New Roman" panose="02020603050405020304" pitchFamily="18" charset="0"/>
                <a:cs typeface="Times New Roman" panose="02020603050405020304" pitchFamily="18" charset="0"/>
              </a:rPr>
              <a:t>Choice, DOL Advisory Opinions</a:t>
            </a:r>
            <a:endParaRPr lang="en-US" sz="2400" dirty="0">
              <a:latin typeface="Times New Roman" panose="02020603050405020304" pitchFamily="18" charset="0"/>
              <a:cs typeface="Times New Roman" panose="02020603050405020304" pitchFamily="18" charset="0"/>
            </a:endParaRPr>
          </a:p>
          <a:p>
            <a:pPr>
              <a:spcBef>
                <a:spcPts val="600"/>
              </a:spcBef>
              <a:spcAft>
                <a:spcPts val="600"/>
              </a:spcAft>
            </a:pPr>
            <a:r>
              <a:rPr lang="en-US" sz="2400" b="1" dirty="0" smtClean="0">
                <a:latin typeface="Times New Roman" panose="02020603050405020304" pitchFamily="18" charset="0"/>
                <a:cs typeface="Times New Roman" panose="02020603050405020304" pitchFamily="18" charset="0"/>
              </a:rPr>
              <a:t>Israel Goldowitz</a:t>
            </a:r>
            <a:r>
              <a:rPr lang="en-US" sz="2400" dirty="0" smtClean="0">
                <a:latin typeface="Times New Roman" panose="02020603050405020304" pitchFamily="18" charset="0"/>
                <a:cs typeface="Times New Roman" panose="02020603050405020304" pitchFamily="18" charset="0"/>
              </a:rPr>
              <a:t>: MEP Insolvency/Legislation, Tools Available </a:t>
            </a:r>
            <a:r>
              <a:rPr lang="en-US" sz="2400" dirty="0">
                <a:latin typeface="Times New Roman" panose="02020603050405020304" pitchFamily="18" charset="0"/>
                <a:cs typeface="Times New Roman" panose="02020603050405020304" pitchFamily="18" charset="0"/>
              </a:rPr>
              <a:t>U</a:t>
            </a:r>
            <a:r>
              <a:rPr lang="en-US" sz="2400" dirty="0" smtClean="0">
                <a:latin typeface="Times New Roman" panose="02020603050405020304" pitchFamily="18" charset="0"/>
                <a:cs typeface="Times New Roman" panose="02020603050405020304" pitchFamily="18" charset="0"/>
              </a:rPr>
              <a:t>nder Current Law</a:t>
            </a:r>
            <a:r>
              <a:rPr lang="en-US" sz="2400" dirty="0">
                <a:latin typeface="Times New Roman" panose="02020603050405020304" pitchFamily="18" charset="0"/>
                <a:cs typeface="Times New Roman" panose="02020603050405020304" pitchFamily="18" charset="0"/>
              </a:rPr>
              <a:t>, H</a:t>
            </a:r>
            <a:r>
              <a:rPr lang="en-US" sz="2400" dirty="0" smtClean="0">
                <a:latin typeface="Times New Roman" panose="02020603050405020304" pitchFamily="18" charset="0"/>
                <a:cs typeface="Times New Roman" panose="02020603050405020304" pitchFamily="18" charset="0"/>
              </a:rPr>
              <a:t>ot </a:t>
            </a:r>
            <a:r>
              <a:rPr lang="en-US" sz="2400" dirty="0">
                <a:latin typeface="Times New Roman" panose="02020603050405020304" pitchFamily="18" charset="0"/>
                <a:cs typeface="Times New Roman" panose="02020603050405020304" pitchFamily="18" charset="0"/>
              </a:rPr>
              <a:t>T</a:t>
            </a:r>
            <a:r>
              <a:rPr lang="en-US" sz="2400" dirty="0" smtClean="0">
                <a:latin typeface="Times New Roman" panose="02020603050405020304" pitchFamily="18" charset="0"/>
                <a:cs typeface="Times New Roman" panose="02020603050405020304" pitchFamily="18" charset="0"/>
              </a:rPr>
              <a:t>opics Litigation</a:t>
            </a:r>
          </a:p>
          <a:p>
            <a:pPr>
              <a:spcBef>
                <a:spcPts val="600"/>
              </a:spcBef>
              <a:spcAft>
                <a:spcPts val="600"/>
              </a:spcAft>
            </a:pPr>
            <a:r>
              <a:rPr lang="en-US" sz="2400" b="1" dirty="0" smtClean="0">
                <a:latin typeface="Times New Roman" panose="02020603050405020304" pitchFamily="18" charset="0"/>
                <a:cs typeface="Times New Roman" panose="02020603050405020304" pitchFamily="18" charset="0"/>
              </a:rPr>
              <a:t>Candace</a:t>
            </a:r>
            <a:r>
              <a:rPr lang="en-US" sz="2400" dirty="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Quinn: </a:t>
            </a:r>
            <a:r>
              <a:rPr lang="en-US" sz="2400" dirty="0" smtClean="0">
                <a:latin typeface="Times New Roman" panose="02020603050405020304" pitchFamily="18" charset="0"/>
                <a:cs typeface="Times New Roman" panose="02020603050405020304" pitchFamily="18" charset="0"/>
              </a:rPr>
              <a:t>SEC </a:t>
            </a:r>
            <a:r>
              <a:rPr lang="en-US" sz="2400" dirty="0">
                <a:latin typeface="Times New Roman" panose="02020603050405020304" pitchFamily="18" charset="0"/>
                <a:cs typeface="Times New Roman" panose="02020603050405020304" pitchFamily="18" charset="0"/>
              </a:rPr>
              <a:t>Proxy S</a:t>
            </a:r>
            <a:r>
              <a:rPr lang="en-US" sz="2400" dirty="0" smtClean="0">
                <a:latin typeface="Times New Roman" panose="02020603050405020304" pitchFamily="18" charset="0"/>
                <a:cs typeface="Times New Roman" panose="02020603050405020304" pitchFamily="18" charset="0"/>
              </a:rPr>
              <a:t>eason, Compensation Disclosures</a:t>
            </a:r>
            <a:r>
              <a:rPr lang="en-US" sz="2400" dirty="0">
                <a:latin typeface="Times New Roman" panose="02020603050405020304" pitchFamily="18" charset="0"/>
                <a:cs typeface="Times New Roman" panose="02020603050405020304" pitchFamily="18" charset="0"/>
              </a:rPr>
              <a:t>, ESG </a:t>
            </a:r>
            <a:r>
              <a:rPr lang="en-US" sz="2400" dirty="0" smtClean="0">
                <a:latin typeface="Times New Roman" panose="02020603050405020304" pitchFamily="18" charset="0"/>
                <a:cs typeface="Times New Roman" panose="02020603050405020304" pitchFamily="18" charset="0"/>
              </a:rPr>
              <a:t>issues</a:t>
            </a:r>
            <a:endParaRPr lang="en-US" sz="2400" dirty="0">
              <a:latin typeface="Times New Roman" panose="02020603050405020304" pitchFamily="18" charset="0"/>
              <a:cs typeface="Times New Roman" panose="02020603050405020304" pitchFamily="18" charset="0"/>
            </a:endParaRPr>
          </a:p>
          <a:p>
            <a:pPr>
              <a:spcBef>
                <a:spcPts val="600"/>
              </a:spcBef>
              <a:spcAft>
                <a:spcPts val="600"/>
              </a:spcAft>
            </a:pPr>
            <a:r>
              <a:rPr lang="en-US" sz="2400" b="1" dirty="0" smtClean="0">
                <a:latin typeface="Times New Roman" panose="02020603050405020304" pitchFamily="18" charset="0"/>
                <a:cs typeface="Times New Roman" panose="02020603050405020304" pitchFamily="18" charset="0"/>
              </a:rPr>
              <a:t>Dan S. Brandenburg:</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Code </a:t>
            </a:r>
            <a:r>
              <a:rPr lang="en-US" sz="2400" dirty="0">
                <a:latin typeface="Times New Roman" panose="02020603050405020304" pitchFamily="18" charset="0"/>
                <a:cs typeface="Times New Roman" panose="02020603050405020304" pitchFamily="18" charset="0"/>
              </a:rPr>
              <a:t>Sec 4960  </a:t>
            </a:r>
            <a:endParaRPr lang="en-US" sz="2400" dirty="0" smtClean="0">
              <a:latin typeface="Times New Roman" panose="02020603050405020304" pitchFamily="18" charset="0"/>
              <a:cs typeface="Times New Roman" panose="02020603050405020304" pitchFamily="18" charset="0"/>
            </a:endParaRPr>
          </a:p>
          <a:p>
            <a:pPr>
              <a:spcBef>
                <a:spcPts val="600"/>
              </a:spcBef>
              <a:spcAft>
                <a:spcPts val="600"/>
              </a:spcAft>
            </a:pPr>
            <a:r>
              <a:rPr lang="en-US" sz="2400" b="1" dirty="0" smtClean="0">
                <a:latin typeface="Times New Roman" panose="02020603050405020304" pitchFamily="18" charset="0"/>
                <a:cs typeface="Times New Roman" panose="02020603050405020304" pitchFamily="18" charset="0"/>
              </a:rPr>
              <a:t>Stephen P. Wilkes</a:t>
            </a:r>
            <a:r>
              <a:rPr lang="en-US" sz="2400" dirty="0" smtClean="0">
                <a:latin typeface="Times New Roman" panose="02020603050405020304" pitchFamily="18" charset="0"/>
                <a:cs typeface="Times New Roman" panose="02020603050405020304" pitchFamily="18" charset="0"/>
              </a:rPr>
              <a:t>: SEC Reg. </a:t>
            </a:r>
            <a:r>
              <a:rPr lang="en-US" sz="2400" dirty="0">
                <a:latin typeface="Times New Roman" panose="02020603050405020304" pitchFamily="18" charset="0"/>
                <a:cs typeface="Times New Roman" panose="02020603050405020304" pitchFamily="18" charset="0"/>
              </a:rPr>
              <a:t>Best  Interest/ State Level Fiduciary Activity, RESA provisions on Code Sec 403(b) and Collective Investment </a:t>
            </a:r>
            <a:r>
              <a:rPr lang="en-US" sz="2400" dirty="0" smtClean="0">
                <a:latin typeface="Times New Roman" panose="02020603050405020304" pitchFamily="18" charset="0"/>
                <a:cs typeface="Times New Roman" panose="02020603050405020304" pitchFamily="18" charset="0"/>
              </a:rPr>
              <a:t>Funds</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a:t>
            </a:fld>
            <a:endParaRPr lang="en-US" dirty="0"/>
          </a:p>
        </p:txBody>
      </p:sp>
    </p:spTree>
    <p:extLst>
      <p:ext uri="{BB962C8B-B14F-4D97-AF65-F5344CB8AC3E}">
        <p14:creationId xmlns:p14="http://schemas.microsoft.com/office/powerpoint/2010/main" val="13385583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IRC Section 4960 Tax on Excess </a:t>
            </a:r>
            <a:r>
              <a:rPr lang="en-US" sz="2800" dirty="0" smtClean="0"/>
              <a:t>Tax-Exempt </a:t>
            </a:r>
            <a:r>
              <a:rPr lang="en-US" sz="2800" dirty="0"/>
              <a:t>Organization Executive Compensation (Cont.)</a:t>
            </a:r>
          </a:p>
        </p:txBody>
      </p:sp>
      <p:sp>
        <p:nvSpPr>
          <p:cNvPr id="3" name="Content Placeholder 2"/>
          <p:cNvSpPr>
            <a:spLocks noGrp="1"/>
          </p:cNvSpPr>
          <p:nvPr>
            <p:ph idx="1"/>
          </p:nvPr>
        </p:nvSpPr>
        <p:spPr>
          <a:xfrm>
            <a:off x="990600" y="1600200"/>
            <a:ext cx="7620000" cy="4724400"/>
          </a:xfrm>
        </p:spPr>
        <p:txBody>
          <a:bodyPr/>
          <a:lstStyle/>
          <a:p>
            <a:pPr>
              <a:spcBef>
                <a:spcPts val="1200"/>
              </a:spcBef>
            </a:pPr>
            <a:r>
              <a:rPr lang="en-US" sz="1800" dirty="0" smtClean="0">
                <a:latin typeface="Times New Roman" panose="02020603050405020304" pitchFamily="18" charset="0"/>
                <a:cs typeface="Times New Roman" panose="02020603050405020304" pitchFamily="18" charset="0"/>
              </a:rPr>
              <a:t>A payment is considered a parachute payment so long as it is contingent upon an employee’s </a:t>
            </a:r>
            <a:r>
              <a:rPr lang="en-US" sz="1800" u="sng" dirty="0" smtClean="0">
                <a:latin typeface="Times New Roman" panose="02020603050405020304" pitchFamily="18" charset="0"/>
                <a:cs typeface="Times New Roman" panose="02020603050405020304" pitchFamily="18" charset="0"/>
              </a:rPr>
              <a:t>involuntary</a:t>
            </a:r>
            <a:r>
              <a:rPr lang="en-US" sz="1800" dirty="0" smtClean="0">
                <a:latin typeface="Times New Roman" panose="02020603050405020304" pitchFamily="18" charset="0"/>
                <a:cs typeface="Times New Roman" panose="02020603050405020304" pitchFamily="18" charset="0"/>
              </a:rPr>
              <a:t> separation of employment with the employer, and the contingent compensation equals, or exceeds, 3 times the base amount.  The base amount is the affected employee’s average W-2 income for the five calendar years ending before the year in which employment terminates.</a:t>
            </a:r>
          </a:p>
          <a:p>
            <a:pPr>
              <a:spcBef>
                <a:spcPts val="1200"/>
              </a:spcBef>
            </a:pPr>
            <a:r>
              <a:rPr lang="en-US" sz="1800" dirty="0" smtClean="0">
                <a:latin typeface="Times New Roman" panose="02020603050405020304" pitchFamily="18" charset="0"/>
                <a:cs typeface="Times New Roman" panose="02020603050405020304" pitchFamily="18" charset="0"/>
              </a:rPr>
              <a:t>The new excise tax is applied to the employer(s) with affected employees on a controlled group basis including related for-profit entities.  For purpose of the control test, 50% ownership is used instead of an 80% ownership.  </a:t>
            </a:r>
          </a:p>
          <a:p>
            <a:pPr>
              <a:spcBef>
                <a:spcPts val="1200"/>
              </a:spcBef>
            </a:pPr>
            <a:r>
              <a:rPr lang="en-US" sz="1800" dirty="0" smtClean="0">
                <a:latin typeface="Times New Roman" panose="02020603050405020304" pitchFamily="18" charset="0"/>
                <a:cs typeface="Times New Roman" panose="02020603050405020304" pitchFamily="18" charset="0"/>
              </a:rPr>
              <a:t>There is a special carve out on applicable compensation for licensed medical professionals, including veterinarians, for compensation attributable to the provision of medical (veterinary) services.</a:t>
            </a:r>
          </a:p>
          <a:p>
            <a:pPr>
              <a:spcBef>
                <a:spcPts val="1200"/>
              </a:spcBef>
            </a:pPr>
            <a:r>
              <a:rPr lang="en-US" sz="1800" dirty="0">
                <a:latin typeface="Times New Roman" panose="02020603050405020304" pitchFamily="18" charset="0"/>
                <a:cs typeface="Times New Roman" panose="02020603050405020304" pitchFamily="18" charset="0"/>
              </a:rPr>
              <a:t>Amounts credited and “earnings” on those amounts under 457(f) Plans are counted against the $1,000,000 annual earnings limit only when vested rather than when paid</a:t>
            </a:r>
            <a:r>
              <a:rPr lang="en-US" sz="1800" dirty="0" smtClean="0">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20</a:t>
            </a:fld>
            <a:endParaRPr lang="en-US" dirty="0"/>
          </a:p>
        </p:txBody>
      </p:sp>
    </p:spTree>
    <p:extLst>
      <p:ext uri="{BB962C8B-B14F-4D97-AF65-F5344CB8AC3E}">
        <p14:creationId xmlns:p14="http://schemas.microsoft.com/office/powerpoint/2010/main" val="3800381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IRC Section 4960 Tax on Excess </a:t>
            </a:r>
            <a:r>
              <a:rPr lang="en-US" sz="2800" dirty="0" smtClean="0"/>
              <a:t>Tax-Exempt </a:t>
            </a:r>
            <a:r>
              <a:rPr lang="en-US" sz="2800" dirty="0"/>
              <a:t>Organization Executive Compensation (Cont.)</a:t>
            </a:r>
          </a:p>
        </p:txBody>
      </p:sp>
      <p:sp>
        <p:nvSpPr>
          <p:cNvPr id="3" name="Content Placeholder 2"/>
          <p:cNvSpPr>
            <a:spLocks noGrp="1"/>
          </p:cNvSpPr>
          <p:nvPr>
            <p:ph idx="1"/>
          </p:nvPr>
        </p:nvSpPr>
        <p:spPr>
          <a:xfrm>
            <a:off x="1066800" y="1600201"/>
            <a:ext cx="7620000" cy="4343399"/>
          </a:xfrm>
        </p:spPr>
        <p:txBody>
          <a:bodyPr/>
          <a:lstStyle/>
          <a:p>
            <a:r>
              <a:rPr lang="en-US" b="1" dirty="0" smtClean="0">
                <a:latin typeface="Times New Roman" panose="02020603050405020304" pitchFamily="18" charset="0"/>
                <a:cs typeface="Times New Roman" panose="02020603050405020304" pitchFamily="18" charset="0"/>
              </a:rPr>
              <a:t>Upcoming Deadlines</a:t>
            </a:r>
          </a:p>
          <a:p>
            <a:pPr lvl="1">
              <a:spcBef>
                <a:spcPts val="600"/>
              </a:spcBef>
              <a:spcAft>
                <a:spcPts val="600"/>
              </a:spcAft>
            </a:pPr>
            <a:r>
              <a:rPr lang="en-US" dirty="0" smtClean="0">
                <a:latin typeface="Times New Roman" panose="02020603050405020304" pitchFamily="18" charset="0"/>
                <a:cs typeface="Times New Roman" panose="02020603050405020304" pitchFamily="18" charset="0"/>
              </a:rPr>
              <a:t>April 2, 2019 – Deadline to submit comments to the IRS on Notice 2019-09</a:t>
            </a:r>
          </a:p>
          <a:p>
            <a:pPr lvl="1">
              <a:spcBef>
                <a:spcPts val="600"/>
              </a:spcBef>
              <a:spcAft>
                <a:spcPts val="600"/>
              </a:spcAft>
            </a:pPr>
            <a:r>
              <a:rPr lang="en-US" dirty="0" smtClean="0">
                <a:latin typeface="Times New Roman" panose="02020603050405020304" pitchFamily="18" charset="0"/>
                <a:cs typeface="Times New Roman" panose="02020603050405020304" pitchFamily="18" charset="0"/>
              </a:rPr>
              <a:t>Given that the provisions of IRC Section 4960 were generally effective for taxable years beginning on or after December 31, 2017, May 15, 2019 is the deadline for calendar year organizations to file excise </a:t>
            </a:r>
            <a:r>
              <a:rPr lang="en-US" smtClean="0">
                <a:latin typeface="Times New Roman" panose="02020603050405020304" pitchFamily="18" charset="0"/>
                <a:cs typeface="Times New Roman" panose="02020603050405020304" pitchFamily="18" charset="0"/>
              </a:rPr>
              <a:t>tax returns </a:t>
            </a:r>
            <a:r>
              <a:rPr lang="en-US" dirty="0" smtClean="0">
                <a:latin typeface="Times New Roman" panose="02020603050405020304" pitchFamily="18" charset="0"/>
                <a:cs typeface="Times New Roman" panose="02020603050405020304" pitchFamily="18" charset="0"/>
              </a:rPr>
              <a:t>for 2018.  As with Form 990, a 6-month extension is available if Form 8868 is filed by May 15</a:t>
            </a:r>
            <a:r>
              <a:rPr lang="en-US" baseline="30000" dirty="0" smtClean="0">
                <a:latin typeface="Times New Roman" panose="02020603050405020304" pitchFamily="18" charset="0"/>
                <a:cs typeface="Times New Roman" panose="02020603050405020304" pitchFamily="18" charset="0"/>
              </a:rPr>
              <a:t>th</a:t>
            </a:r>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21</a:t>
            </a:fld>
            <a:endParaRPr lang="en-US" dirty="0"/>
          </a:p>
        </p:txBody>
      </p:sp>
    </p:spTree>
    <p:extLst>
      <p:ext uri="{BB962C8B-B14F-4D97-AF65-F5344CB8AC3E}">
        <p14:creationId xmlns:p14="http://schemas.microsoft.com/office/powerpoint/2010/main" val="3302064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l">
              <a:defRPr/>
            </a:pPr>
            <a:fld id="{37CB416F-4778-B14D-8243-3F2F72A8F2B3}" type="slidenum">
              <a:rPr lang="en-US" smtClean="0"/>
              <a:pPr algn="l">
                <a:defRPr/>
              </a:pPr>
              <a:t>22</a:t>
            </a:fld>
            <a:endParaRPr lang="en-US" dirty="0"/>
          </a:p>
        </p:txBody>
      </p:sp>
      <p:sp>
        <p:nvSpPr>
          <p:cNvPr id="5" name="Rectangle 4"/>
          <p:cNvSpPr/>
          <p:nvPr/>
        </p:nvSpPr>
        <p:spPr>
          <a:xfrm>
            <a:off x="1343025" y="1219200"/>
            <a:ext cx="7086600" cy="2862322"/>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SEC </a:t>
            </a:r>
            <a:r>
              <a:rPr lang="en-US" sz="36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Reg</a:t>
            </a:r>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Best  </a:t>
            </a: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Interest /  </a:t>
            </a:r>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State Level Fiduciary </a:t>
            </a: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Activity</a:t>
            </a:r>
          </a:p>
          <a:p>
            <a:pPr algn="ct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RSSA Provisions </a:t>
            </a:r>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on </a:t>
            </a:r>
            <a:endPar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Code </a:t>
            </a:r>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Sec 403(b) and Collective </a:t>
            </a: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Investment </a:t>
            </a:r>
            <a:r>
              <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Funds </a:t>
            </a: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endParaRPr>
          </a:p>
        </p:txBody>
      </p:sp>
      <p:sp>
        <p:nvSpPr>
          <p:cNvPr id="6" name="Rectangle 5"/>
          <p:cNvSpPr/>
          <p:nvPr/>
        </p:nvSpPr>
        <p:spPr>
          <a:xfrm>
            <a:off x="1952625" y="4191000"/>
            <a:ext cx="5867400" cy="830997"/>
          </a:xfrm>
          <a:prstGeom prst="rect">
            <a:avLst/>
          </a:prstGeom>
        </p:spPr>
        <p:txBody>
          <a:bodyPr wrap="square">
            <a:spAutoFit/>
          </a:bodyPr>
          <a:lstStyle/>
          <a:p>
            <a:pPr algn="ctr"/>
            <a:r>
              <a:rPr lang="en-US" sz="2400" dirty="0" smtClean="0">
                <a:solidFill>
                  <a:schemeClr val="bg1">
                    <a:lumMod val="50000"/>
                  </a:schemeClr>
                </a:solidFill>
              </a:rPr>
              <a:t>Stephen P. Wilkes, </a:t>
            </a:r>
            <a:r>
              <a:rPr lang="en-US" sz="2400" dirty="0">
                <a:solidFill>
                  <a:schemeClr val="bg1">
                    <a:lumMod val="50000"/>
                  </a:schemeClr>
                </a:solidFill>
              </a:rPr>
              <a:t>Esq.</a:t>
            </a:r>
          </a:p>
          <a:p>
            <a:pPr algn="ctr"/>
            <a:r>
              <a:rPr lang="en-US" sz="2400" dirty="0" smtClean="0">
                <a:solidFill>
                  <a:schemeClr val="bg1">
                    <a:lumMod val="50000"/>
                  </a:schemeClr>
                </a:solidFill>
              </a:rPr>
              <a:t>Email</a:t>
            </a:r>
            <a:r>
              <a:rPr lang="en-US" sz="2400" dirty="0">
                <a:solidFill>
                  <a:schemeClr val="bg1">
                    <a:lumMod val="50000"/>
                  </a:schemeClr>
                </a:solidFill>
              </a:rPr>
              <a:t>: </a:t>
            </a:r>
            <a:r>
              <a:rPr lang="en-US" sz="2400" dirty="0" smtClean="0">
                <a:solidFill>
                  <a:schemeClr val="bg1">
                    <a:lumMod val="50000"/>
                  </a:schemeClr>
                </a:solidFill>
              </a:rPr>
              <a:t>swilkes@wagnerlawgroup.com </a:t>
            </a:r>
            <a:endParaRPr lang="en-US" sz="2400" dirty="0">
              <a:solidFill>
                <a:schemeClr val="bg1">
                  <a:lumMod val="50000"/>
                </a:schemeClr>
              </a:solidFill>
            </a:endParaRPr>
          </a:p>
        </p:txBody>
      </p:sp>
    </p:spTree>
    <p:extLst>
      <p:ext uri="{BB962C8B-B14F-4D97-AF65-F5344CB8AC3E}">
        <p14:creationId xmlns:p14="http://schemas.microsoft.com/office/powerpoint/2010/main" val="3210797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latin typeface="Arial" pitchFamily="34" charset="0"/>
                <a:cs typeface="Arial" pitchFamily="34" charset="0"/>
              </a:rPr>
              <a:t>Agenda</a:t>
            </a:r>
            <a:endParaRPr lang="en-US" dirty="0"/>
          </a:p>
        </p:txBody>
      </p:sp>
      <p:sp>
        <p:nvSpPr>
          <p:cNvPr id="5" name="Content Placeholder 4"/>
          <p:cNvSpPr>
            <a:spLocks noGrp="1"/>
          </p:cNvSpPr>
          <p:nvPr>
            <p:ph idx="1"/>
          </p:nvPr>
        </p:nvSpPr>
        <p:spPr>
          <a:xfrm>
            <a:off x="1066800" y="1600201"/>
            <a:ext cx="7620000" cy="3505199"/>
          </a:xfrm>
        </p:spPr>
        <p:txBody>
          <a:bodyPr/>
          <a:lstStyle/>
          <a:p>
            <a:r>
              <a:rPr lang="en-US" dirty="0"/>
              <a:t>Current State of Fiduciary Rule  </a:t>
            </a:r>
          </a:p>
          <a:p>
            <a:pPr lvl="1"/>
            <a:r>
              <a:rPr lang="en-US" dirty="0" smtClean="0"/>
              <a:t>SEC Proposals</a:t>
            </a:r>
          </a:p>
          <a:p>
            <a:pPr lvl="1"/>
            <a:r>
              <a:rPr lang="en-US" dirty="0" smtClean="0"/>
              <a:t>State Initiatives</a:t>
            </a:r>
          </a:p>
          <a:p>
            <a:pPr lvl="1"/>
            <a:r>
              <a:rPr lang="en-US" dirty="0" smtClean="0"/>
              <a:t>Regulatory Agendas</a:t>
            </a:r>
          </a:p>
          <a:p>
            <a:r>
              <a:rPr lang="en-US" dirty="0"/>
              <a:t>Legislation introduced by Sens. Portman and Cardin: Retirement Security and Savings Act of </a:t>
            </a:r>
            <a:r>
              <a:rPr lang="en-US" dirty="0" smtClean="0"/>
              <a:t>2018</a:t>
            </a:r>
            <a:endParaRPr lang="en-US" dirty="0"/>
          </a:p>
        </p:txBody>
      </p:sp>
      <p:sp>
        <p:nvSpPr>
          <p:cNvPr id="2" name="Slide Number Placeholder 1"/>
          <p:cNvSpPr>
            <a:spLocks noGrp="1"/>
          </p:cNvSpPr>
          <p:nvPr>
            <p:ph type="sldNum" sz="quarter" idx="10"/>
          </p:nvPr>
        </p:nvSpPr>
        <p:spPr/>
        <p:txBody>
          <a:bodyPr/>
          <a:lstStyle/>
          <a:p>
            <a:pPr>
              <a:defRPr/>
            </a:pPr>
            <a:fld id="{4EF0DCD3-749E-47FF-822D-5FC0F0CEE887}" type="slidenum">
              <a:rPr lang="en-US" smtClean="0"/>
              <a:pPr>
                <a:defRPr/>
              </a:pPr>
              <a:t>23</a:t>
            </a:fld>
            <a:endParaRPr lang="en-US" dirty="0"/>
          </a:p>
        </p:txBody>
      </p:sp>
    </p:spTree>
    <p:extLst>
      <p:ext uri="{BB962C8B-B14F-4D97-AF65-F5344CB8AC3E}">
        <p14:creationId xmlns:p14="http://schemas.microsoft.com/office/powerpoint/2010/main" val="18187878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7620000" cy="884238"/>
          </a:xfrm>
        </p:spPr>
        <p:txBody>
          <a:bodyPr>
            <a:normAutofit/>
          </a:bodyPr>
          <a:lstStyle/>
          <a:p>
            <a:r>
              <a:rPr lang="en-US" sz="2800" dirty="0">
                <a:cs typeface="Arial" panose="020B0604020202020204" pitchFamily="34" charset="0"/>
              </a:rPr>
              <a:t>SEC’s Proposed BD Standards and Other Guidance</a:t>
            </a:r>
            <a:endParaRPr lang="en-US" sz="2800" dirty="0"/>
          </a:p>
        </p:txBody>
      </p:sp>
      <p:sp>
        <p:nvSpPr>
          <p:cNvPr id="3" name="Content Placeholder 2"/>
          <p:cNvSpPr>
            <a:spLocks noGrp="1"/>
          </p:cNvSpPr>
          <p:nvPr>
            <p:ph idx="1"/>
          </p:nvPr>
        </p:nvSpPr>
        <p:spPr>
          <a:xfrm>
            <a:off x="1066800" y="1600200"/>
            <a:ext cx="7620000" cy="4419599"/>
          </a:xfrm>
        </p:spPr>
        <p:txBody>
          <a:bodyPr/>
          <a:lstStyle/>
          <a:p>
            <a:pPr>
              <a:spcAft>
                <a:spcPts val="600"/>
              </a:spcAft>
            </a:pPr>
            <a:r>
              <a:rPr lang="en-US" sz="2000" b="1" dirty="0">
                <a:latin typeface="Times New Roman" panose="02020603050405020304" pitchFamily="18" charset="0"/>
                <a:cs typeface="Times New Roman" panose="02020603050405020304" pitchFamily="18" charset="0"/>
              </a:rPr>
              <a:t>On April 18, 2018, SEC issued a set of three proposed rules:</a:t>
            </a:r>
          </a:p>
          <a:p>
            <a:pPr lvl="1"/>
            <a:r>
              <a:rPr lang="en-US" sz="1800" dirty="0">
                <a:latin typeface="Times New Roman" panose="02020603050405020304" pitchFamily="18" charset="0"/>
                <a:cs typeface="Times New Roman" panose="02020603050405020304" pitchFamily="18" charset="0"/>
              </a:rPr>
              <a:t>Release No. 34-83062 - regulates the standard of conduct for broker-dealers (“Regulation BI”)</a:t>
            </a:r>
          </a:p>
          <a:p>
            <a:pPr lvl="1"/>
            <a:r>
              <a:rPr lang="en-US" sz="1800" dirty="0">
                <a:latin typeface="Times New Roman" panose="02020603050405020304" pitchFamily="18" charset="0"/>
                <a:cs typeface="Times New Roman" panose="02020603050405020304" pitchFamily="18" charset="0"/>
              </a:rPr>
              <a:t>Release No. 34-83063 - requires broker-dealers and investment advisers to deliver a new form CRS </a:t>
            </a:r>
          </a:p>
          <a:p>
            <a:pPr lvl="1">
              <a:spcAft>
                <a:spcPts val="600"/>
              </a:spcAft>
            </a:pPr>
            <a:r>
              <a:rPr lang="en-US" sz="1800" dirty="0">
                <a:latin typeface="Times New Roman" panose="02020603050405020304" pitchFamily="18" charset="0"/>
                <a:cs typeface="Times New Roman" panose="02020603050405020304" pitchFamily="18" charset="0"/>
              </a:rPr>
              <a:t>Release No. IA-4889 - SEC proposed an interpretation of the fiduciary standard of conduct for investment advisers</a:t>
            </a:r>
          </a:p>
          <a:p>
            <a:pPr>
              <a:spcAft>
                <a:spcPts val="600"/>
              </a:spcAft>
            </a:pPr>
            <a:r>
              <a:rPr lang="en-US" sz="2000" b="1" dirty="0" smtClean="0">
                <a:latin typeface="Times New Roman" panose="02020603050405020304" pitchFamily="18" charset="0"/>
                <a:cs typeface="Times New Roman" panose="02020603050405020304" pitchFamily="18" charset="0"/>
              </a:rPr>
              <a:t>Regulation </a:t>
            </a:r>
            <a:r>
              <a:rPr lang="en-US" sz="2000" b="1" dirty="0">
                <a:latin typeface="Times New Roman" panose="02020603050405020304" pitchFamily="18" charset="0"/>
                <a:cs typeface="Times New Roman" panose="02020603050405020304" pitchFamily="18" charset="0"/>
              </a:rPr>
              <a:t>BI is separate and distinct from fiduciary duty under Adviser’s Act</a:t>
            </a:r>
          </a:p>
          <a:p>
            <a:r>
              <a:rPr lang="en-US" sz="2000" b="1" dirty="0">
                <a:latin typeface="Times New Roman" panose="02020603050405020304" pitchFamily="18" charset="0"/>
                <a:cs typeface="Times New Roman" panose="02020603050405020304" pitchFamily="18" charset="0"/>
              </a:rPr>
              <a:t>Regulation BI has no effect upon SEC’s interpretation of investment adviser’s fiduciary </a:t>
            </a:r>
            <a:r>
              <a:rPr lang="en-US" sz="2000" b="1" dirty="0" smtClean="0">
                <a:latin typeface="Times New Roman" panose="02020603050405020304" pitchFamily="18" charset="0"/>
                <a:cs typeface="Times New Roman" panose="02020603050405020304" pitchFamily="18" charset="0"/>
              </a:rPr>
              <a:t>obligations</a:t>
            </a:r>
            <a:endParaRPr lang="en-US" sz="2000" b="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24</a:t>
            </a:fld>
            <a:endParaRPr lang="en-US" dirty="0"/>
          </a:p>
        </p:txBody>
      </p:sp>
    </p:spTree>
    <p:extLst>
      <p:ext uri="{BB962C8B-B14F-4D97-AF65-F5344CB8AC3E}">
        <p14:creationId xmlns:p14="http://schemas.microsoft.com/office/powerpoint/2010/main" val="3230333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Arial" panose="020B0604020202020204" pitchFamily="34" charset="0"/>
              </a:rPr>
              <a:t>State Fiduciary Initiatives</a:t>
            </a:r>
            <a:endParaRPr lang="en-US" dirty="0"/>
          </a:p>
        </p:txBody>
      </p:sp>
      <p:sp>
        <p:nvSpPr>
          <p:cNvPr id="3" name="Content Placeholder 2"/>
          <p:cNvSpPr>
            <a:spLocks noGrp="1"/>
          </p:cNvSpPr>
          <p:nvPr>
            <p:ph idx="1"/>
          </p:nvPr>
        </p:nvSpPr>
        <p:spPr>
          <a:xfrm>
            <a:off x="1066800" y="1600200"/>
            <a:ext cx="7620000" cy="4495799"/>
          </a:xfrm>
        </p:spPr>
        <p:txBody>
          <a:bodyPr/>
          <a:lstStyle/>
          <a:p>
            <a:pPr>
              <a:spcAft>
                <a:spcPts val="600"/>
              </a:spcAft>
            </a:pPr>
            <a:r>
              <a:rPr lang="en-US" sz="2400" b="1" dirty="0">
                <a:latin typeface="Times New Roman" panose="02020603050405020304" pitchFamily="18" charset="0"/>
                <a:cs typeface="Times New Roman" panose="02020603050405020304" pitchFamily="18" charset="0"/>
              </a:rPr>
              <a:t>States Proceed with Fiduciary or “Best Interest </a:t>
            </a:r>
            <a:r>
              <a:rPr lang="en-US" sz="2400" b="1" dirty="0" smtClean="0">
                <a:latin typeface="Times New Roman" panose="02020603050405020304" pitchFamily="18" charset="0"/>
                <a:cs typeface="Times New Roman" panose="02020603050405020304" pitchFamily="18" charset="0"/>
              </a:rPr>
              <a:t>Standards”</a:t>
            </a:r>
          </a:p>
          <a:p>
            <a:pPr lvl="1">
              <a:spcAft>
                <a:spcPts val="600"/>
              </a:spcAft>
            </a:pPr>
            <a:r>
              <a:rPr lang="en-US" sz="2000" dirty="0" smtClean="0">
                <a:latin typeface="Times New Roman" panose="02020603050405020304" pitchFamily="18" charset="0"/>
                <a:cs typeface="Times New Roman" panose="02020603050405020304" pitchFamily="18" charset="0"/>
              </a:rPr>
              <a:t>New </a:t>
            </a:r>
            <a:r>
              <a:rPr lang="en-US" sz="2000" dirty="0">
                <a:latin typeface="Times New Roman" panose="02020603050405020304" pitchFamily="18" charset="0"/>
                <a:cs typeface="Times New Roman" panose="02020603050405020304" pitchFamily="18" charset="0"/>
              </a:rPr>
              <a:t>York’s – DFS’ “best interest” standard eff. Aug. 1, 2019 and Feb. 1, 2020; Investment Transparency Act introduced on January 20, </a:t>
            </a:r>
            <a:r>
              <a:rPr lang="en-US" sz="2000" dirty="0" smtClean="0">
                <a:latin typeface="Times New Roman" panose="02020603050405020304" pitchFamily="18" charset="0"/>
                <a:cs typeface="Times New Roman" panose="02020603050405020304" pitchFamily="18" charset="0"/>
              </a:rPr>
              <a:t>2019.</a:t>
            </a:r>
          </a:p>
          <a:p>
            <a:pPr lvl="1">
              <a:spcAft>
                <a:spcPts val="600"/>
              </a:spcAft>
            </a:pPr>
            <a:r>
              <a:rPr lang="en-US" sz="2000" dirty="0" smtClean="0">
                <a:latin typeface="Times New Roman" panose="02020603050405020304" pitchFamily="18" charset="0"/>
                <a:cs typeface="Times New Roman" panose="02020603050405020304" pitchFamily="18" charset="0"/>
              </a:rPr>
              <a:t>New </a:t>
            </a:r>
            <a:r>
              <a:rPr lang="en-US" sz="2000" dirty="0">
                <a:latin typeface="Times New Roman" panose="02020603050405020304" pitchFamily="18" charset="0"/>
                <a:cs typeface="Times New Roman" panose="02020603050405020304" pitchFamily="18" charset="0"/>
              </a:rPr>
              <a:t>Jersey – bill requiring disclosure of non-fiduciary status is pending; Bureau of Securities pre-proposal  amendment imposing a fiduciary duty also </a:t>
            </a:r>
            <a:r>
              <a:rPr lang="en-US" sz="2000" dirty="0" smtClean="0">
                <a:latin typeface="Times New Roman" panose="02020603050405020304" pitchFamily="18" charset="0"/>
                <a:cs typeface="Times New Roman" panose="02020603050405020304" pitchFamily="18" charset="0"/>
              </a:rPr>
              <a:t>pending</a:t>
            </a:r>
          </a:p>
          <a:p>
            <a:pPr lvl="1">
              <a:spcAft>
                <a:spcPts val="600"/>
              </a:spcAft>
            </a:pPr>
            <a:r>
              <a:rPr lang="en-US" sz="2000" dirty="0" smtClean="0">
                <a:latin typeface="Times New Roman" panose="02020603050405020304" pitchFamily="18" charset="0"/>
                <a:cs typeface="Times New Roman" panose="02020603050405020304" pitchFamily="18" charset="0"/>
              </a:rPr>
              <a:t>Nevada </a:t>
            </a:r>
            <a:r>
              <a:rPr lang="en-US" sz="2000" dirty="0">
                <a:latin typeface="Times New Roman" panose="02020603050405020304" pitchFamily="18" charset="0"/>
                <a:cs typeface="Times New Roman" panose="02020603050405020304" pitchFamily="18" charset="0"/>
              </a:rPr>
              <a:t>– Proposed regulations implementing NRS 628A </a:t>
            </a:r>
            <a:endParaRPr lang="en-US" sz="2000" dirty="0" smtClean="0">
              <a:latin typeface="Times New Roman" panose="02020603050405020304" pitchFamily="18" charset="0"/>
              <a:cs typeface="Times New Roman" panose="02020603050405020304" pitchFamily="18" charset="0"/>
            </a:endParaRPr>
          </a:p>
          <a:p>
            <a:pPr lvl="1">
              <a:spcAft>
                <a:spcPts val="600"/>
              </a:spcAft>
            </a:pPr>
            <a:r>
              <a:rPr lang="en-US" sz="2000" dirty="0" smtClean="0">
                <a:latin typeface="Times New Roman" panose="02020603050405020304" pitchFamily="18" charset="0"/>
                <a:cs typeface="Times New Roman" panose="02020603050405020304" pitchFamily="18" charset="0"/>
              </a:rPr>
              <a:t>Connecticut </a:t>
            </a:r>
            <a:r>
              <a:rPr lang="en-US" sz="2000" dirty="0">
                <a:latin typeface="Times New Roman" panose="02020603050405020304" pitchFamily="18" charset="0"/>
                <a:cs typeface="Times New Roman" panose="02020603050405020304" pitchFamily="18" charset="0"/>
              </a:rPr>
              <a:t>– disclosure of conflicts of interest eff. </a:t>
            </a:r>
            <a:r>
              <a:rPr lang="en-US" sz="2000" dirty="0" smtClean="0">
                <a:latin typeface="Times New Roman" panose="02020603050405020304" pitchFamily="18" charset="0"/>
                <a:cs typeface="Times New Roman" panose="02020603050405020304" pitchFamily="18" charset="0"/>
              </a:rPr>
              <a:t>1/1/19</a:t>
            </a:r>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25</a:t>
            </a:fld>
            <a:endParaRPr lang="en-US" dirty="0"/>
          </a:p>
        </p:txBody>
      </p:sp>
    </p:spTree>
    <p:extLst>
      <p:ext uri="{BB962C8B-B14F-4D97-AF65-F5344CB8AC3E}">
        <p14:creationId xmlns:p14="http://schemas.microsoft.com/office/powerpoint/2010/main" val="24691929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Arial" panose="020B0604020202020204" pitchFamily="34" charset="0"/>
              </a:rPr>
              <a:t>Regulatory Agendas</a:t>
            </a:r>
            <a:endParaRPr lang="en-US" dirty="0"/>
          </a:p>
        </p:txBody>
      </p:sp>
      <p:sp>
        <p:nvSpPr>
          <p:cNvPr id="3" name="Content Placeholder 2"/>
          <p:cNvSpPr>
            <a:spLocks noGrp="1"/>
          </p:cNvSpPr>
          <p:nvPr>
            <p:ph idx="1"/>
          </p:nvPr>
        </p:nvSpPr>
        <p:spPr/>
        <p:txBody>
          <a:bodyPr/>
          <a:lstStyle/>
          <a:p>
            <a:pPr>
              <a:spcBef>
                <a:spcPts val="600"/>
              </a:spcBef>
              <a:spcAft>
                <a:spcPts val="600"/>
              </a:spcAft>
            </a:pPr>
            <a:r>
              <a:rPr lang="en-US" sz="2400" dirty="0">
                <a:latin typeface="Times New Roman" panose="02020603050405020304" pitchFamily="18" charset="0"/>
                <a:cs typeface="Times New Roman" panose="02020603050405020304" pitchFamily="18" charset="0"/>
              </a:rPr>
              <a:t>SEC regulatory agenda has set a target date </a:t>
            </a:r>
            <a:r>
              <a:rPr lang="en-US" sz="2400" dirty="0" smtClean="0">
                <a:latin typeface="Times New Roman" panose="02020603050405020304" pitchFamily="18" charset="0"/>
                <a:cs typeface="Times New Roman" panose="02020603050405020304" pitchFamily="18" charset="0"/>
              </a:rPr>
              <a:t>of </a:t>
            </a:r>
            <a:r>
              <a:rPr lang="en-US" sz="2400" dirty="0">
                <a:latin typeface="Times New Roman" panose="02020603050405020304" pitchFamily="18" charset="0"/>
                <a:cs typeface="Times New Roman" panose="02020603050405020304" pitchFamily="18" charset="0"/>
              </a:rPr>
              <a:t>September 2019 to finalize its proposed package of investment advice rule making</a:t>
            </a:r>
          </a:p>
          <a:p>
            <a:pPr>
              <a:spcBef>
                <a:spcPts val="600"/>
              </a:spcBef>
              <a:spcAft>
                <a:spcPts val="600"/>
              </a:spcAft>
            </a:pPr>
            <a:r>
              <a:rPr lang="en-US" sz="2400" dirty="0">
                <a:latin typeface="Times New Roman" panose="02020603050405020304" pitchFamily="18" charset="0"/>
                <a:cs typeface="Times New Roman" panose="02020603050405020304" pitchFamily="18" charset="0"/>
              </a:rPr>
              <a:t>EBSA regulatory agenda hopes to have fiduciary rule cleanup regulations finalized by September 2019</a:t>
            </a:r>
          </a:p>
          <a:p>
            <a:pPr>
              <a:spcBef>
                <a:spcPts val="600"/>
              </a:spcBef>
              <a:spcAft>
                <a:spcPts val="600"/>
              </a:spcAft>
            </a:pPr>
            <a:r>
              <a:rPr lang="en-US" sz="2400" dirty="0">
                <a:latin typeface="Times New Roman" panose="02020603050405020304" pitchFamily="18" charset="0"/>
                <a:cs typeface="Times New Roman" panose="02020603050405020304" pitchFamily="18" charset="0"/>
              </a:rPr>
              <a:t>To pass the proposal for release as scheduled, Chairman Clayton needs the votes of 3 of the 4 commissioners</a:t>
            </a:r>
          </a:p>
          <a:p>
            <a:pPr>
              <a:spcBef>
                <a:spcPts val="600"/>
              </a:spcBef>
              <a:spcAft>
                <a:spcPts val="600"/>
              </a:spcAft>
            </a:pPr>
            <a:r>
              <a:rPr lang="en-US" sz="2400" dirty="0">
                <a:latin typeface="Times New Roman" panose="02020603050405020304" pitchFamily="18" charset="0"/>
                <a:cs typeface="Times New Roman" panose="02020603050405020304" pitchFamily="18" charset="0"/>
              </a:rPr>
              <a:t>11 former SEC economists called the proposals “weak and incomplete” </a:t>
            </a:r>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a February 16, 2019 comment letter</a:t>
            </a:r>
            <a:r>
              <a:rPr lang="en-US"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26</a:t>
            </a:fld>
            <a:endParaRPr lang="en-US" dirty="0"/>
          </a:p>
        </p:txBody>
      </p:sp>
    </p:spTree>
    <p:extLst>
      <p:ext uri="{BB962C8B-B14F-4D97-AF65-F5344CB8AC3E}">
        <p14:creationId xmlns:p14="http://schemas.microsoft.com/office/powerpoint/2010/main" val="25109735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6934200" cy="808038"/>
          </a:xfrm>
        </p:spPr>
        <p:txBody>
          <a:bodyPr>
            <a:normAutofit/>
          </a:bodyPr>
          <a:lstStyle/>
          <a:p>
            <a:r>
              <a:rPr lang="en-US" sz="2800" dirty="0">
                <a:cs typeface="Times New Roman" panose="02020603050405020304" pitchFamily="18" charset="0"/>
              </a:rPr>
              <a:t>Retirement Security and Savings Act of 2018</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Introduced by Sens Rob Portman (R-OH) and Ben Cardin (D–MD) on December 19, 2018</a:t>
            </a:r>
          </a:p>
          <a:p>
            <a:r>
              <a:rPr lang="en-US" dirty="0">
                <a:latin typeface="Times New Roman" panose="02020603050405020304" pitchFamily="18" charset="0"/>
                <a:cs typeface="Times New Roman" panose="02020603050405020304" pitchFamily="18" charset="0"/>
              </a:rPr>
              <a:t>Nearly 60 retirement provisions</a:t>
            </a:r>
          </a:p>
          <a:p>
            <a:r>
              <a:rPr lang="en-US" dirty="0">
                <a:latin typeface="Times New Roman" panose="02020603050405020304" pitchFamily="18" charset="0"/>
                <a:cs typeface="Times New Roman" panose="02020603050405020304" pitchFamily="18" charset="0"/>
              </a:rPr>
              <a:t>Section 118: Enhancement of permitted investments of 403(b) </a:t>
            </a:r>
            <a:r>
              <a:rPr lang="en-US" dirty="0" smtClean="0">
                <a:latin typeface="Times New Roman" panose="02020603050405020304" pitchFamily="18" charset="0"/>
                <a:cs typeface="Times New Roman" panose="02020603050405020304" pitchFamily="18" charset="0"/>
              </a:rPr>
              <a:t>plans</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27</a:t>
            </a:fld>
            <a:endParaRPr lang="en-US" dirty="0"/>
          </a:p>
        </p:txBody>
      </p:sp>
    </p:spTree>
    <p:extLst>
      <p:ext uri="{BB962C8B-B14F-4D97-AF65-F5344CB8AC3E}">
        <p14:creationId xmlns:p14="http://schemas.microsoft.com/office/powerpoint/2010/main" val="34245401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cs typeface="Arial" pitchFamily="34" charset="0"/>
              </a:rPr>
              <a:t>Important Information</a:t>
            </a:r>
            <a:endParaRPr lang="en-US" sz="4800" dirty="0"/>
          </a:p>
        </p:txBody>
      </p:sp>
      <p:sp>
        <p:nvSpPr>
          <p:cNvPr id="3" name="Content Placeholder 2"/>
          <p:cNvSpPr>
            <a:spLocks noGrp="1"/>
          </p:cNvSpPr>
          <p:nvPr>
            <p:ph idx="1"/>
          </p:nvPr>
        </p:nvSpPr>
        <p:spPr>
          <a:xfrm>
            <a:off x="1371600" y="1752600"/>
            <a:ext cx="7010400" cy="4038601"/>
          </a:xfrm>
        </p:spPr>
        <p:txBody>
          <a:bodyPr/>
          <a:lstStyle/>
          <a:p>
            <a:pPr marL="0" indent="0" algn="just">
              <a:buNone/>
            </a:pPr>
            <a:r>
              <a:rPr lang="en-US" dirty="0">
                <a:latin typeface="Times New Roman" panose="02020603050405020304" pitchFamily="18" charset="0"/>
                <a:cs typeface="Times New Roman" panose="02020603050405020304" pitchFamily="18" charset="0"/>
              </a:rPr>
              <a:t>This presentation is intended for general informational purposes only, and it does not constitute legal, tax or investment advice from The Wagner Law Group. Financial advisors and other plan service providers should consult with their own legal counsel to understand the nature and scope of their responsibilities under ERISA, Investment Advisers Act, and other applicable federal and state laws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28</a:t>
            </a:fld>
            <a:endParaRPr lang="en-US" dirty="0"/>
          </a:p>
        </p:txBody>
      </p:sp>
    </p:spTree>
    <p:extLst>
      <p:ext uri="{BB962C8B-B14F-4D97-AF65-F5344CB8AC3E}">
        <p14:creationId xmlns:p14="http://schemas.microsoft.com/office/powerpoint/2010/main" val="35303023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l">
              <a:defRPr/>
            </a:pPr>
            <a:fld id="{37CB416F-4778-B14D-8243-3F2F72A8F2B3}" type="slidenum">
              <a:rPr lang="en-US" smtClean="0"/>
              <a:pPr algn="l">
                <a:defRPr/>
              </a:pPr>
              <a:t>29</a:t>
            </a:fld>
            <a:endParaRPr lang="en-US" dirty="0"/>
          </a:p>
        </p:txBody>
      </p:sp>
      <p:sp>
        <p:nvSpPr>
          <p:cNvPr id="3" name="Content Placeholder 2"/>
          <p:cNvSpPr>
            <a:spLocks noGrp="1"/>
          </p:cNvSpPr>
          <p:nvPr>
            <p:ph idx="4294967295"/>
          </p:nvPr>
        </p:nvSpPr>
        <p:spPr>
          <a:xfrm>
            <a:off x="1524000" y="2514600"/>
            <a:ext cx="7620000" cy="1524000"/>
          </a:xfrm>
        </p:spPr>
        <p:txBody>
          <a:bodyPr/>
          <a:lstStyle/>
          <a:p>
            <a:pPr marL="0" indent="0" algn="ctr">
              <a:buNone/>
            </a:pPr>
            <a:r>
              <a:rPr lang="en-US" sz="8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QUESTIONS</a:t>
            </a:r>
            <a:r>
              <a:rPr lang="en-US" sz="8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endParaRPr lang="en-US"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485822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l">
              <a:defRPr/>
            </a:pPr>
            <a:fld id="{37CB416F-4778-B14D-8243-3F2F72A8F2B3}" type="slidenum">
              <a:rPr lang="en-US" smtClean="0"/>
              <a:pPr algn="l">
                <a:defRPr/>
              </a:pPr>
              <a:t>3</a:t>
            </a:fld>
            <a:endParaRPr lang="en-US" dirty="0"/>
          </a:p>
        </p:txBody>
      </p:sp>
      <p:sp>
        <p:nvSpPr>
          <p:cNvPr id="6" name="TextBox 5"/>
          <p:cNvSpPr txBox="1"/>
          <p:nvPr/>
        </p:nvSpPr>
        <p:spPr>
          <a:xfrm>
            <a:off x="1731579" y="1522274"/>
            <a:ext cx="6400800" cy="1754326"/>
          </a:xfrm>
          <a:prstGeom prst="rect">
            <a:avLst/>
          </a:prstGeom>
          <a:noFill/>
        </p:spPr>
        <p:txBody>
          <a:bodyPr wrap="square" rtlCol="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anose="02020603050405020304" pitchFamily="18" charset="0"/>
                <a:cs typeface="Times New Roman" panose="02020603050405020304" pitchFamily="18" charset="0"/>
              </a:rPr>
              <a:t>ERISA Title I Update</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TextBox 6"/>
          <p:cNvSpPr txBox="1"/>
          <p:nvPr/>
        </p:nvSpPr>
        <p:spPr>
          <a:xfrm>
            <a:off x="2019300" y="3276600"/>
            <a:ext cx="5867400" cy="830997"/>
          </a:xfrm>
          <a:prstGeom prst="rect">
            <a:avLst/>
          </a:prstGeom>
          <a:noFill/>
        </p:spPr>
        <p:txBody>
          <a:bodyPr wrap="square" rtlCol="0">
            <a:spAutoFit/>
          </a:bodyPr>
          <a:lstStyle/>
          <a:p>
            <a:pPr algn="ctr"/>
            <a:r>
              <a:rPr lang="en-US" sz="2400" dirty="0" smtClean="0">
                <a:solidFill>
                  <a:schemeClr val="bg1">
                    <a:lumMod val="50000"/>
                  </a:schemeClr>
                </a:solidFill>
                <a:latin typeface="Times New Roman" panose="02020603050405020304" pitchFamily="18" charset="0"/>
                <a:cs typeface="Times New Roman" panose="02020603050405020304" pitchFamily="18" charset="0"/>
              </a:rPr>
              <a:t>Susan E. Rees, Esq.</a:t>
            </a:r>
          </a:p>
          <a:p>
            <a:pPr algn="ctr"/>
            <a:r>
              <a:rPr lang="en-US" sz="2400" dirty="0" smtClean="0">
                <a:solidFill>
                  <a:schemeClr val="bg1">
                    <a:lumMod val="50000"/>
                  </a:schemeClr>
                </a:solidFill>
                <a:latin typeface="Times New Roman" panose="02020603050405020304" pitchFamily="18" charset="0"/>
                <a:cs typeface="Times New Roman" panose="02020603050405020304" pitchFamily="18" charset="0"/>
              </a:rPr>
              <a:t>Email: </a:t>
            </a:r>
            <a:r>
              <a:rPr lang="en-US" sz="2400" dirty="0" smtClean="0">
                <a:solidFill>
                  <a:schemeClr val="bg1">
                    <a:lumMod val="50000"/>
                  </a:schemeClr>
                </a:solidFill>
                <a:latin typeface="Times New Roman" panose="02020603050405020304" pitchFamily="18" charset="0"/>
                <a:cs typeface="Times New Roman" panose="02020603050405020304" pitchFamily="18" charset="0"/>
                <a:hlinkClick r:id="rId2"/>
              </a:rPr>
              <a:t>srees@wagnerlawgroup.com</a:t>
            </a:r>
            <a:r>
              <a:rPr lang="en-US" sz="2400" dirty="0" smtClean="0">
                <a:solidFill>
                  <a:schemeClr val="bg1">
                    <a:lumMod val="50000"/>
                  </a:schemeClr>
                </a:solidFill>
                <a:latin typeface="Times New Roman" panose="02020603050405020304" pitchFamily="18" charset="0"/>
                <a:cs typeface="Times New Roman" panose="02020603050405020304" pitchFamily="18" charset="0"/>
              </a:rPr>
              <a:t> </a:t>
            </a:r>
            <a:endParaRPr lang="en-US" sz="2400" dirty="0">
              <a:solidFill>
                <a:schemeClr val="bg1">
                  <a:lumMod val="5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49705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EF0DCD3-749E-47FF-822D-5FC0F0CEE887}" type="slidenum">
              <a:rPr lang="en-US" smtClean="0"/>
              <a:pPr>
                <a:defRPr/>
              </a:pPr>
              <a:t>30</a:t>
            </a:fld>
            <a:endParaRPr lang="en-US" dirty="0"/>
          </a:p>
        </p:txBody>
      </p:sp>
      <p:sp>
        <p:nvSpPr>
          <p:cNvPr id="3" name="Title 7"/>
          <p:cNvSpPr txBox="1">
            <a:spLocks/>
          </p:cNvSpPr>
          <p:nvPr/>
        </p:nvSpPr>
        <p:spPr>
          <a:xfrm>
            <a:off x="1066800" y="1600200"/>
            <a:ext cx="7848600" cy="1447800"/>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indent="47336" defTabSz="1577915">
              <a:spcBef>
                <a:spcPts val="1000"/>
              </a:spcBef>
              <a:defRPr sz="4200" b="1">
                <a:solidFill>
                  <a:srgbClr val="941100"/>
                </a:solidFill>
              </a:defRPr>
            </a:pPr>
            <a:r>
              <a:rPr lang="en-US" sz="4200" b="1" dirty="0" smtClean="0">
                <a:solidFill>
                  <a:srgbClr val="941100"/>
                </a:solidFill>
              </a:rPr>
              <a:t>EMPLOYEE BENEFITS </a:t>
            </a:r>
            <a:br>
              <a:rPr lang="en-US" sz="4200" b="1" dirty="0" smtClean="0">
                <a:solidFill>
                  <a:srgbClr val="941100"/>
                </a:solidFill>
              </a:rPr>
            </a:br>
            <a:r>
              <a:rPr lang="en-US" sz="4200" b="1" dirty="0" smtClean="0">
                <a:solidFill>
                  <a:srgbClr val="941100"/>
                </a:solidFill>
              </a:rPr>
              <a:t>ROUNDTABLE</a:t>
            </a:r>
            <a:endParaRPr lang="en-US" sz="4200" b="1" dirty="0">
              <a:solidFill>
                <a:srgbClr val="9411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25665300"/>
              </p:ext>
            </p:extLst>
          </p:nvPr>
        </p:nvGraphicFramePr>
        <p:xfrm>
          <a:off x="1158765" y="3657600"/>
          <a:ext cx="7664670" cy="1737360"/>
        </p:xfrm>
        <a:graphic>
          <a:graphicData uri="http://schemas.openxmlformats.org/drawingml/2006/table">
            <a:tbl>
              <a:tblPr firstRow="1" bandRow="1">
                <a:tableStyleId>{2D5ABB26-0587-4C30-8999-92F81FD0307C}</a:tableStyleId>
              </a:tblPr>
              <a:tblGrid>
                <a:gridCol w="2472474"/>
                <a:gridCol w="2696722"/>
                <a:gridCol w="2495474"/>
              </a:tblGrid>
              <a:tr h="8077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kern="1200" dirty="0" smtClean="0">
                          <a:solidFill>
                            <a:schemeClr val="tx1"/>
                          </a:solidFill>
                          <a:effectLst/>
                          <a:latin typeface="Times New Roman" panose="02020603050405020304" pitchFamily="18" charset="0"/>
                          <a:ea typeface="+mn-ea"/>
                          <a:cs typeface="Times New Roman" panose="02020603050405020304" pitchFamily="18" charset="0"/>
                        </a:rPr>
                        <a:t>Candace Quinn, Esq.</a:t>
                      </a:r>
                    </a:p>
                    <a:p>
                      <a:pPr algn="ctr"/>
                      <a:endParaRPr lang="en-US" sz="1200" u="none" kern="1200" dirty="0" smtClean="0">
                        <a:solidFill>
                          <a:schemeClr val="tx1"/>
                        </a:solidFill>
                        <a:effectLst/>
                        <a:latin typeface="Times New Roman" panose="02020603050405020304" pitchFamily="18" charset="0"/>
                        <a:ea typeface="+mn-ea"/>
                        <a:cs typeface="Times New Roman" panose="02020603050405020304" pitchFamily="18" charset="0"/>
                      </a:endParaRPr>
                    </a:p>
                    <a:p>
                      <a:pPr algn="ctr"/>
                      <a:endParaRPr lang="en-US" sz="1200" u="none" kern="1200" dirty="0" smtClean="0">
                        <a:solidFill>
                          <a:schemeClr val="tx1"/>
                        </a:solidFill>
                        <a:effectLst/>
                        <a:latin typeface="Times New Roman" panose="02020603050405020304" pitchFamily="18" charset="0"/>
                        <a:ea typeface="+mn-ea"/>
                        <a:cs typeface="Times New Roman" panose="02020603050405020304" pitchFamily="18" charset="0"/>
                      </a:endParaRPr>
                    </a:p>
                    <a:p>
                      <a:pPr algn="ctr"/>
                      <a:endParaRPr lang="en-US" sz="1200" u="none" kern="1200" dirty="0" smtClean="0">
                        <a:solidFill>
                          <a:schemeClr val="tx1"/>
                        </a:solidFill>
                        <a:effectLst/>
                        <a:latin typeface="Times New Roman" panose="02020603050405020304" pitchFamily="18" charset="0"/>
                        <a:ea typeface="+mn-ea"/>
                        <a:cs typeface="Times New Roman" panose="02020603050405020304" pitchFamily="18" charset="0"/>
                      </a:endParaRPr>
                    </a:p>
                    <a:p>
                      <a:pPr algn="ctr"/>
                      <a:r>
                        <a:rPr lang="en-US" sz="1200" u="none" kern="1200" dirty="0" smtClean="0">
                          <a:solidFill>
                            <a:schemeClr val="tx1"/>
                          </a:solidFill>
                          <a:effectLst/>
                          <a:latin typeface="Times New Roman" panose="02020603050405020304" pitchFamily="18" charset="0"/>
                          <a:ea typeface="+mn-ea"/>
                          <a:cs typeface="Times New Roman" panose="02020603050405020304" pitchFamily="18" charset="0"/>
                        </a:rPr>
                        <a:t>200 Park Avenue </a:t>
                      </a:r>
                    </a:p>
                    <a:p>
                      <a:pPr algn="ctr"/>
                      <a:r>
                        <a:rPr lang="en-US" sz="1200" u="none" kern="1200" dirty="0" smtClean="0">
                          <a:solidFill>
                            <a:schemeClr val="tx1"/>
                          </a:solidFill>
                          <a:effectLst/>
                          <a:latin typeface="Times New Roman" panose="02020603050405020304" pitchFamily="18" charset="0"/>
                          <a:ea typeface="+mn-ea"/>
                          <a:cs typeface="Times New Roman" panose="02020603050405020304" pitchFamily="18" charset="0"/>
                        </a:rPr>
                        <a:t>Suite 1700</a:t>
                      </a:r>
                    </a:p>
                    <a:p>
                      <a:pPr algn="ctr"/>
                      <a:r>
                        <a:rPr lang="en-US" sz="1200" u="none" kern="1200" dirty="0" smtClean="0">
                          <a:solidFill>
                            <a:schemeClr val="tx1"/>
                          </a:solidFill>
                          <a:effectLst/>
                          <a:latin typeface="Times New Roman" panose="02020603050405020304" pitchFamily="18" charset="0"/>
                          <a:ea typeface="+mn-ea"/>
                          <a:cs typeface="Times New Roman" panose="02020603050405020304" pitchFamily="18" charset="0"/>
                        </a:rPr>
                        <a:t>New York, NY 10166 </a:t>
                      </a:r>
                    </a:p>
                    <a:p>
                      <a:pPr algn="ctr"/>
                      <a:r>
                        <a:rPr lang="en-US" sz="1200" u="none" kern="1200" dirty="0" smtClean="0">
                          <a:solidFill>
                            <a:schemeClr val="tx1"/>
                          </a:solidFill>
                          <a:effectLst/>
                          <a:latin typeface="Times New Roman" panose="02020603050405020304" pitchFamily="18" charset="0"/>
                          <a:ea typeface="+mn-ea"/>
                          <a:cs typeface="Times New Roman" panose="02020603050405020304" pitchFamily="18" charset="0"/>
                          <a:hlinkClick r:id="rId2"/>
                        </a:rPr>
                        <a:t>cquinn@wagnerlawgroup.com</a:t>
                      </a:r>
                      <a:endParaRPr lang="en-US" sz="1200" u="none" dirty="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kern="1200" dirty="0" smtClean="0">
                          <a:solidFill>
                            <a:schemeClr val="tx1"/>
                          </a:solidFill>
                          <a:effectLst/>
                          <a:latin typeface="Times New Roman" panose="02020603050405020304" pitchFamily="18" charset="0"/>
                          <a:ea typeface="+mn-ea"/>
                          <a:cs typeface="Times New Roman" panose="02020603050405020304" pitchFamily="18" charset="0"/>
                        </a:rPr>
                        <a:t>Stephen</a:t>
                      </a:r>
                      <a:r>
                        <a:rPr lang="en-US" sz="1200" u="none" kern="1200" baseline="0" dirty="0" smtClean="0">
                          <a:solidFill>
                            <a:schemeClr val="tx1"/>
                          </a:solidFill>
                          <a:effectLst/>
                          <a:latin typeface="Times New Roman" panose="02020603050405020304" pitchFamily="18" charset="0"/>
                          <a:ea typeface="+mn-ea"/>
                          <a:cs typeface="Times New Roman" panose="02020603050405020304" pitchFamily="18" charset="0"/>
                        </a:rPr>
                        <a:t> P. Wilkes, Esq.</a:t>
                      </a:r>
                    </a:p>
                    <a:p>
                      <a:pPr algn="ctr"/>
                      <a:endParaRPr lang="en-US" sz="1200" u="none" kern="1200" dirty="0" smtClean="0">
                        <a:solidFill>
                          <a:schemeClr val="tx1"/>
                        </a:solidFill>
                        <a:effectLst/>
                        <a:latin typeface="Times New Roman" panose="02020603050405020304" pitchFamily="18" charset="0"/>
                        <a:ea typeface="+mn-ea"/>
                        <a:cs typeface="Times New Roman" panose="02020603050405020304" pitchFamily="18" charset="0"/>
                      </a:endParaRPr>
                    </a:p>
                    <a:p>
                      <a:pPr algn="ctr"/>
                      <a:endParaRPr lang="en-US" sz="1200" u="none" kern="1200" dirty="0" smtClean="0">
                        <a:solidFill>
                          <a:schemeClr val="tx1"/>
                        </a:solidFill>
                        <a:effectLst/>
                        <a:latin typeface="Times New Roman" panose="02020603050405020304" pitchFamily="18" charset="0"/>
                        <a:ea typeface="+mn-ea"/>
                        <a:cs typeface="Times New Roman" panose="02020603050405020304" pitchFamily="18" charset="0"/>
                      </a:endParaRPr>
                    </a:p>
                    <a:p>
                      <a:pPr algn="ctr"/>
                      <a:endParaRPr lang="en-US" sz="1200" u="none" kern="1200" dirty="0" smtClean="0">
                        <a:solidFill>
                          <a:schemeClr val="tx1"/>
                        </a:solidFill>
                        <a:effectLst/>
                        <a:latin typeface="Times New Roman" panose="02020603050405020304" pitchFamily="18" charset="0"/>
                        <a:ea typeface="+mn-ea"/>
                        <a:cs typeface="Times New Roman" panose="02020603050405020304" pitchFamily="18" charset="0"/>
                      </a:endParaRPr>
                    </a:p>
                    <a:p>
                      <a:pPr algn="ctr"/>
                      <a:r>
                        <a:rPr lang="en-US" sz="1200" u="none" kern="1200" dirty="0" smtClean="0">
                          <a:solidFill>
                            <a:schemeClr val="tx1"/>
                          </a:solidFill>
                          <a:effectLst/>
                          <a:latin typeface="Times New Roman" panose="02020603050405020304" pitchFamily="18" charset="0"/>
                          <a:ea typeface="+mn-ea"/>
                          <a:cs typeface="Times New Roman" panose="02020603050405020304" pitchFamily="18" charset="0"/>
                        </a:rPr>
                        <a:t>315 Montgomery Street </a:t>
                      </a:r>
                    </a:p>
                    <a:p>
                      <a:pPr algn="ctr"/>
                      <a:r>
                        <a:rPr lang="en-US" sz="1200" u="none" kern="1200" dirty="0" smtClean="0">
                          <a:solidFill>
                            <a:schemeClr val="tx1"/>
                          </a:solidFill>
                          <a:effectLst/>
                          <a:latin typeface="Times New Roman" panose="02020603050405020304" pitchFamily="18" charset="0"/>
                          <a:ea typeface="+mn-ea"/>
                          <a:cs typeface="Times New Roman" panose="02020603050405020304" pitchFamily="18" charset="0"/>
                        </a:rPr>
                        <a:t>Suite 900</a:t>
                      </a:r>
                    </a:p>
                    <a:p>
                      <a:pPr algn="ctr"/>
                      <a:r>
                        <a:rPr lang="en-US" sz="1200" u="none" kern="1200" dirty="0" smtClean="0">
                          <a:solidFill>
                            <a:schemeClr val="tx1"/>
                          </a:solidFill>
                          <a:effectLst/>
                          <a:latin typeface="Times New Roman" panose="02020603050405020304" pitchFamily="18" charset="0"/>
                          <a:ea typeface="+mn-ea"/>
                          <a:cs typeface="Times New Roman" panose="02020603050405020304" pitchFamily="18" charset="0"/>
                        </a:rPr>
                        <a:t>San Francisco, CA  94104 </a:t>
                      </a:r>
                    </a:p>
                    <a:p>
                      <a:pPr algn="ctr"/>
                      <a:r>
                        <a:rPr lang="en-US" sz="1200" u="none" kern="1200" baseline="0" dirty="0" smtClean="0">
                          <a:solidFill>
                            <a:schemeClr val="tx1"/>
                          </a:solidFill>
                          <a:effectLst/>
                          <a:latin typeface="Times New Roman" panose="02020603050405020304" pitchFamily="18" charset="0"/>
                          <a:ea typeface="+mn-ea"/>
                          <a:cs typeface="Times New Roman" panose="02020603050405020304" pitchFamily="18" charset="0"/>
                          <a:hlinkClick r:id="rId3"/>
                        </a:rPr>
                        <a:t>swilkes@wagnerlawgroup.com</a:t>
                      </a:r>
                      <a:r>
                        <a:rPr lang="en-US" sz="1200" u="none" kern="1200" baseline="0" dirty="0" smtClean="0">
                          <a:solidFill>
                            <a:schemeClr val="tx1"/>
                          </a:solidFill>
                          <a:effectLst/>
                          <a:latin typeface="Times New Roman" panose="02020603050405020304" pitchFamily="18" charset="0"/>
                          <a:ea typeface="+mn-ea"/>
                          <a:cs typeface="Times New Roman" panose="02020603050405020304" pitchFamily="18" charset="0"/>
                        </a:rPr>
                        <a:t> </a:t>
                      </a:r>
                      <a:endParaRPr lang="en-US" sz="1200" u="none" dirty="0">
                        <a:latin typeface="Times New Roman" panose="02020603050405020304" pitchFamily="18" charset="0"/>
                        <a:cs typeface="Times New Roman" panose="02020603050405020304"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kern="1200" dirty="0" smtClean="0">
                          <a:solidFill>
                            <a:schemeClr val="tx1"/>
                          </a:solidFill>
                          <a:effectLst/>
                          <a:latin typeface="Times New Roman" panose="02020603050405020304" pitchFamily="18" charset="0"/>
                          <a:ea typeface="+mn-ea"/>
                          <a:cs typeface="Times New Roman" panose="02020603050405020304" pitchFamily="18" charset="0"/>
                        </a:rPr>
                        <a:t>Dan</a:t>
                      </a:r>
                      <a:r>
                        <a:rPr lang="en-US" sz="1200" u="none" kern="1200" baseline="0" dirty="0" smtClean="0">
                          <a:solidFill>
                            <a:schemeClr val="tx1"/>
                          </a:solidFill>
                          <a:effectLst/>
                          <a:latin typeface="Times New Roman" panose="02020603050405020304" pitchFamily="18" charset="0"/>
                          <a:ea typeface="+mn-ea"/>
                          <a:cs typeface="Times New Roman" panose="02020603050405020304" pitchFamily="18" charset="0"/>
                        </a:rPr>
                        <a:t> S. Brandenburg, Esq.</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kern="1200" baseline="0" dirty="0" smtClean="0">
                          <a:solidFill>
                            <a:schemeClr val="tx1"/>
                          </a:solidFill>
                          <a:effectLst/>
                          <a:latin typeface="Times New Roman" panose="02020603050405020304" pitchFamily="18" charset="0"/>
                          <a:ea typeface="+mn-ea"/>
                          <a:cs typeface="Times New Roman" panose="02020603050405020304" pitchFamily="18" charset="0"/>
                        </a:rPr>
                        <a:t>Israel Goldowitz, Esq.</a:t>
                      </a:r>
                    </a:p>
                    <a:p>
                      <a:pPr marL="0" marR="0" indent="0" algn="ctr" defTabSz="914400" rtl="0" eaLnBrk="1" fontAlgn="auto" latinLnBrk="0" hangingPunct="1">
                        <a:lnSpc>
                          <a:spcPct val="100000"/>
                        </a:lnSpc>
                        <a:spcBef>
                          <a:spcPts val="0"/>
                        </a:spcBef>
                        <a:spcAft>
                          <a:spcPts val="0"/>
                        </a:spcAft>
                        <a:buClrTx/>
                        <a:buSzTx/>
                        <a:buFontTx/>
                        <a:buNone/>
                        <a:tabLst/>
                        <a:defRPr/>
                      </a:pPr>
                      <a:r>
                        <a:rPr lang="en-US" sz="1200" u="none" kern="1200" baseline="0" dirty="0" smtClean="0">
                          <a:solidFill>
                            <a:schemeClr val="tx1"/>
                          </a:solidFill>
                          <a:effectLst/>
                          <a:latin typeface="Times New Roman" panose="02020603050405020304" pitchFamily="18" charset="0"/>
                          <a:ea typeface="+mn-ea"/>
                          <a:cs typeface="Times New Roman" panose="02020603050405020304" pitchFamily="18" charset="0"/>
                        </a:rPr>
                        <a:t>Susan E. Rees, Esq.</a:t>
                      </a:r>
                    </a:p>
                    <a:p>
                      <a:pPr algn="ctr"/>
                      <a:endParaRPr lang="en-US" sz="1200" u="none" kern="1200" dirty="0" smtClean="0">
                        <a:solidFill>
                          <a:schemeClr val="tx1"/>
                        </a:solidFill>
                        <a:effectLst/>
                        <a:latin typeface="Times New Roman" panose="02020603050405020304" pitchFamily="18" charset="0"/>
                        <a:ea typeface="+mn-ea"/>
                        <a:cs typeface="Times New Roman" panose="02020603050405020304" pitchFamily="18" charset="0"/>
                      </a:endParaRPr>
                    </a:p>
                    <a:p>
                      <a:pPr algn="ctr"/>
                      <a:r>
                        <a:rPr lang="en-US" sz="1200" u="none" kern="1200" dirty="0" smtClean="0">
                          <a:solidFill>
                            <a:schemeClr val="tx1"/>
                          </a:solidFill>
                          <a:effectLst/>
                          <a:latin typeface="Times New Roman" panose="02020603050405020304" pitchFamily="18" charset="0"/>
                          <a:ea typeface="+mn-ea"/>
                          <a:cs typeface="Times New Roman" panose="02020603050405020304" pitchFamily="18" charset="0"/>
                        </a:rPr>
                        <a:t>800 Connecticut Ave., NW Suite 810</a:t>
                      </a:r>
                    </a:p>
                    <a:p>
                      <a:pPr algn="ctr"/>
                      <a:r>
                        <a:rPr lang="en-US" sz="1200" u="none" kern="1200" dirty="0" smtClean="0">
                          <a:solidFill>
                            <a:schemeClr val="tx1"/>
                          </a:solidFill>
                          <a:effectLst/>
                          <a:latin typeface="Times New Roman" panose="02020603050405020304" pitchFamily="18" charset="0"/>
                          <a:ea typeface="+mn-ea"/>
                          <a:cs typeface="Times New Roman" panose="02020603050405020304" pitchFamily="18" charset="0"/>
                        </a:rPr>
                        <a:t>Washington, D.C.  20006 </a:t>
                      </a:r>
                    </a:p>
                    <a:p>
                      <a:pPr algn="ctr"/>
                      <a:r>
                        <a:rPr lang="en-US" sz="1200" u="none" kern="1200" baseline="0" dirty="0" smtClean="0">
                          <a:solidFill>
                            <a:schemeClr val="tx1"/>
                          </a:solidFill>
                          <a:effectLst/>
                          <a:latin typeface="Times New Roman" panose="02020603050405020304" pitchFamily="18" charset="0"/>
                          <a:ea typeface="+mn-ea"/>
                          <a:cs typeface="Times New Roman" panose="02020603050405020304" pitchFamily="18" charset="0"/>
                          <a:hlinkClick r:id="rId4"/>
                        </a:rPr>
                        <a:t>dbrandenburg@wagnerlagroup.com</a:t>
                      </a:r>
                      <a:endParaRPr lang="en-US" sz="1200" u="none" kern="1200" baseline="0" dirty="0" smtClean="0">
                        <a:solidFill>
                          <a:schemeClr val="tx1"/>
                        </a:solidFill>
                        <a:effectLst/>
                        <a:latin typeface="Times New Roman" panose="02020603050405020304" pitchFamily="18" charset="0"/>
                        <a:ea typeface="+mn-ea"/>
                        <a:cs typeface="Times New Roman" panose="02020603050405020304" pitchFamily="18" charset="0"/>
                      </a:endParaRPr>
                    </a:p>
                    <a:p>
                      <a:pPr algn="ctr"/>
                      <a:r>
                        <a:rPr lang="en-US" sz="1200" u="none" kern="1200" baseline="0" dirty="0" smtClean="0">
                          <a:solidFill>
                            <a:schemeClr val="tx1"/>
                          </a:solidFill>
                          <a:effectLst/>
                          <a:latin typeface="Times New Roman" panose="02020603050405020304" pitchFamily="18" charset="0"/>
                          <a:ea typeface="+mn-ea"/>
                          <a:cs typeface="Times New Roman" panose="02020603050405020304" pitchFamily="18" charset="0"/>
                          <a:hlinkClick r:id="rId5"/>
                        </a:rPr>
                        <a:t>igoldowitz@wagnerlagroup.com</a:t>
                      </a:r>
                      <a:endParaRPr lang="en-US" sz="1200" u="none" kern="1200" baseline="0" dirty="0" smtClean="0">
                        <a:solidFill>
                          <a:schemeClr val="tx1"/>
                        </a:solidFill>
                        <a:effectLst/>
                        <a:latin typeface="Times New Roman" panose="02020603050405020304" pitchFamily="18" charset="0"/>
                        <a:ea typeface="+mn-ea"/>
                        <a:cs typeface="Times New Roman" panose="02020603050405020304" pitchFamily="18" charset="0"/>
                      </a:endParaRPr>
                    </a:p>
                    <a:p>
                      <a:pPr algn="ctr"/>
                      <a:r>
                        <a:rPr lang="en-US" sz="1200" u="none" kern="1200" baseline="0" dirty="0" smtClean="0">
                          <a:solidFill>
                            <a:schemeClr val="tx1"/>
                          </a:solidFill>
                          <a:effectLst/>
                          <a:latin typeface="Times New Roman" panose="02020603050405020304" pitchFamily="18" charset="0"/>
                          <a:ea typeface="+mn-ea"/>
                          <a:cs typeface="Times New Roman" panose="02020603050405020304" pitchFamily="18" charset="0"/>
                          <a:hlinkClick r:id="rId6"/>
                        </a:rPr>
                        <a:t>srees@wagnerlawgroup.com</a:t>
                      </a:r>
                      <a:r>
                        <a:rPr lang="en-US" sz="1200" u="none" kern="1200" baseline="0" dirty="0" smtClean="0">
                          <a:solidFill>
                            <a:schemeClr val="tx1"/>
                          </a:solidFill>
                          <a:effectLst/>
                          <a:latin typeface="Times New Roman" panose="02020603050405020304" pitchFamily="18" charset="0"/>
                          <a:ea typeface="+mn-ea"/>
                          <a:cs typeface="Times New Roman" panose="02020603050405020304" pitchFamily="18" charset="0"/>
                        </a:rPr>
                        <a:t> </a:t>
                      </a:r>
                    </a:p>
                  </a:txBody>
                  <a:tcPr/>
                </a:tc>
              </a:tr>
            </a:tbl>
          </a:graphicData>
        </a:graphic>
      </p:graphicFrame>
    </p:spTree>
    <p:extLst>
      <p:ext uri="{BB962C8B-B14F-4D97-AF65-F5344CB8AC3E}">
        <p14:creationId xmlns:p14="http://schemas.microsoft.com/office/powerpoint/2010/main" val="2848486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6781800" cy="762000"/>
          </a:xfrm>
        </p:spPr>
        <p:txBody>
          <a:bodyPr/>
          <a:lstStyle/>
          <a:p>
            <a:r>
              <a:rPr lang="en-US" dirty="0"/>
              <a:t>Missing Participants</a:t>
            </a:r>
          </a:p>
        </p:txBody>
      </p:sp>
      <p:sp>
        <p:nvSpPr>
          <p:cNvPr id="3" name="Content Placeholder 2"/>
          <p:cNvSpPr>
            <a:spLocks noGrp="1"/>
          </p:cNvSpPr>
          <p:nvPr>
            <p:ph idx="1"/>
          </p:nvPr>
        </p:nvSpPr>
        <p:spPr>
          <a:xfrm>
            <a:off x="1066800" y="1600201"/>
            <a:ext cx="7010400" cy="3962399"/>
          </a:xfrm>
        </p:spPr>
        <p:txBody>
          <a:bodyPr/>
          <a:lstStyle/>
          <a:p>
            <a:pPr marL="0" indent="0">
              <a:buNone/>
            </a:pPr>
            <a:r>
              <a:rPr lang="en-US" sz="2000" b="1" dirty="0">
                <a:latin typeface="Times New Roman" panose="02020603050405020304" pitchFamily="18" charset="0"/>
                <a:cs typeface="Times New Roman" panose="02020603050405020304" pitchFamily="18" charset="0"/>
              </a:rPr>
              <a:t>Defined Benefit Plans</a:t>
            </a:r>
          </a:p>
          <a:p>
            <a:pPr marL="342900" lvl="1" indent="-342900">
              <a:buSzPct val="70000"/>
              <a:buBlip>
                <a:blip r:embed="rId2"/>
              </a:buBlip>
            </a:pPr>
            <a:r>
              <a:rPr lang="en-US" sz="1400" dirty="0" smtClean="0">
                <a:latin typeface="Times New Roman" panose="02020603050405020304" pitchFamily="18" charset="0"/>
                <a:cs typeface="Times New Roman" panose="02020603050405020304" pitchFamily="18" charset="0"/>
              </a:rPr>
              <a:t>DOL </a:t>
            </a:r>
            <a:r>
              <a:rPr lang="en-US" sz="1400" dirty="0">
                <a:latin typeface="Times New Roman" panose="02020603050405020304" pitchFamily="18" charset="0"/>
                <a:cs typeface="Times New Roman" panose="02020603050405020304" pitchFamily="18" charset="0"/>
              </a:rPr>
              <a:t>Initiative – Recovered 1.1 billion</a:t>
            </a:r>
          </a:p>
          <a:p>
            <a:pPr marL="342900" lvl="1" indent="-342900">
              <a:buSzPct val="70000"/>
              <a:buBlip>
                <a:blip r:embed="rId2"/>
              </a:buBlip>
            </a:pPr>
            <a:r>
              <a:rPr lang="en-US" sz="1400" dirty="0">
                <a:latin typeface="Times New Roman" panose="02020603050405020304" pitchFamily="18" charset="0"/>
                <a:cs typeface="Times New Roman" panose="02020603050405020304" pitchFamily="18" charset="0"/>
              </a:rPr>
              <a:t>ERISA 209 – Every employer  shall . . .maintain records for each employee sufficient to determine the benefits due or which may become due . . .</a:t>
            </a:r>
          </a:p>
          <a:p>
            <a:pPr marL="342900" lvl="1" indent="-342900">
              <a:buSzPct val="70000"/>
              <a:buBlip>
                <a:blip r:embed="rId2"/>
              </a:buBlip>
            </a:pPr>
            <a:r>
              <a:rPr lang="en-US" sz="1400" dirty="0">
                <a:latin typeface="Times New Roman" panose="02020603050405020304" pitchFamily="18" charset="0"/>
                <a:cs typeface="Times New Roman" panose="02020603050405020304" pitchFamily="18" charset="0"/>
              </a:rPr>
              <a:t>PBGC Program – Diligent search required</a:t>
            </a:r>
          </a:p>
          <a:p>
            <a:pPr marL="342900" lvl="1" indent="-342900">
              <a:buSzPct val="70000"/>
              <a:buBlip>
                <a:blip r:embed="rId2"/>
              </a:buBlip>
            </a:pPr>
            <a:r>
              <a:rPr lang="en-US" sz="1400" dirty="0">
                <a:latin typeface="Times New Roman" panose="02020603050405020304" pitchFamily="18" charset="0"/>
                <a:cs typeface="Times New Roman" panose="02020603050405020304" pitchFamily="18" charset="0"/>
              </a:rPr>
              <a:t>Forfeiture Practice under Tax Code </a:t>
            </a:r>
          </a:p>
          <a:p>
            <a:pPr marL="0" lvl="1" indent="0">
              <a:spcBef>
                <a:spcPts val="600"/>
              </a:spcBef>
              <a:buSzPct val="70000"/>
              <a:buNone/>
            </a:pPr>
            <a:r>
              <a:rPr lang="en-US" sz="1800" b="1" dirty="0" smtClean="0">
                <a:latin typeface="Times New Roman" panose="02020603050405020304" pitchFamily="18" charset="0"/>
                <a:cs typeface="Times New Roman" panose="02020603050405020304" pitchFamily="18" charset="0"/>
              </a:rPr>
              <a:t>Defined </a:t>
            </a:r>
            <a:r>
              <a:rPr lang="en-US" sz="1800" b="1" dirty="0">
                <a:latin typeface="Times New Roman" panose="02020603050405020304" pitchFamily="18" charset="0"/>
                <a:cs typeface="Times New Roman" panose="02020603050405020304" pitchFamily="18" charset="0"/>
              </a:rPr>
              <a:t>Contribution </a:t>
            </a:r>
            <a:r>
              <a:rPr lang="en-US" sz="1800" b="1" dirty="0" smtClean="0">
                <a:latin typeface="Times New Roman" panose="02020603050405020304" pitchFamily="18" charset="0"/>
                <a:cs typeface="Times New Roman" panose="02020603050405020304" pitchFamily="18" charset="0"/>
              </a:rPr>
              <a:t>Plans</a:t>
            </a:r>
          </a:p>
          <a:p>
            <a:pPr marL="342900" lvl="1" indent="-342900">
              <a:buSzPct val="70000"/>
              <a:buBlip>
                <a:blip r:embed="rId2"/>
              </a:buBlip>
            </a:pPr>
            <a:r>
              <a:rPr lang="en-US" sz="1400" dirty="0">
                <a:latin typeface="Times New Roman" panose="02020603050405020304" pitchFamily="18" charset="0"/>
                <a:cs typeface="Times New Roman" panose="02020603050405020304" pitchFamily="18" charset="0"/>
              </a:rPr>
              <a:t>2019 GAO Report – Tax treatment of unclaimed benefits voluntarily transferred  by plans to states</a:t>
            </a:r>
          </a:p>
          <a:p>
            <a:pPr marL="342900" lvl="1" indent="-342900">
              <a:buSzPct val="70000"/>
              <a:buBlip>
                <a:blip r:embed="rId2"/>
              </a:buBlip>
            </a:pPr>
            <a:r>
              <a:rPr lang="en-US" sz="1400" dirty="0">
                <a:latin typeface="Times New Roman" panose="02020603050405020304" pitchFamily="18" charset="0"/>
                <a:cs typeface="Times New Roman" panose="02020603050405020304" pitchFamily="18" charset="0"/>
              </a:rPr>
              <a:t>DOL Guidance for terminating and for abandoned plans – FAB 2014-01 </a:t>
            </a:r>
          </a:p>
          <a:p>
            <a:pPr marL="342900" lvl="1" indent="-342900">
              <a:buSzPct val="70000"/>
              <a:buBlip>
                <a:blip r:embed="rId2"/>
              </a:buBlip>
            </a:pPr>
            <a:r>
              <a:rPr lang="en-US" sz="1400" dirty="0">
                <a:latin typeface="Times New Roman" panose="02020603050405020304" pitchFamily="18" charset="0"/>
                <a:cs typeface="Times New Roman" panose="02020603050405020304" pitchFamily="18" charset="0"/>
              </a:rPr>
              <a:t>PBGC Program –  Added terminating defined contribution plans</a:t>
            </a:r>
          </a:p>
          <a:p>
            <a:pPr marL="342900" lvl="1" indent="-342900">
              <a:buSzPct val="70000"/>
              <a:buBlip>
                <a:blip r:embed="rId2"/>
              </a:buBlip>
            </a:pPr>
            <a:r>
              <a:rPr lang="en-US" sz="1400" dirty="0">
                <a:latin typeface="Times New Roman" panose="02020603050405020304" pitchFamily="18" charset="0"/>
                <a:cs typeface="Times New Roman" panose="02020603050405020304" pitchFamily="18" charset="0"/>
              </a:rPr>
              <a:t>Legislation – Retirement Savings Lost and Found Act</a:t>
            </a:r>
          </a:p>
          <a:p>
            <a:pPr marL="400050" lvl="2" indent="0">
              <a:buSzPct val="70000"/>
              <a:buNone/>
            </a:pPr>
            <a:r>
              <a:rPr lang="en-US" sz="1400" dirty="0" smtClean="0">
                <a:latin typeface="Times New Roman" panose="02020603050405020304" pitchFamily="18" charset="0"/>
                <a:cs typeface="Times New Roman" panose="02020603050405020304" pitchFamily="18" charset="0"/>
              </a:rPr>
              <a:t>	         Proposal </a:t>
            </a:r>
            <a:r>
              <a:rPr lang="en-US" sz="1400" dirty="0">
                <a:latin typeface="Times New Roman" panose="02020603050405020304" pitchFamily="18" charset="0"/>
                <a:cs typeface="Times New Roman" panose="02020603050405020304" pitchFamily="18" charset="0"/>
              </a:rPr>
              <a:t>to use Treasury </a:t>
            </a:r>
            <a:r>
              <a:rPr lang="en-US" sz="1400" dirty="0" smtClean="0">
                <a:latin typeface="Times New Roman" panose="02020603050405020304" pitchFamily="18" charset="0"/>
                <a:cs typeface="Times New Roman" panose="02020603050405020304" pitchFamily="18" charset="0"/>
              </a:rPr>
              <a:t>Securities</a:t>
            </a:r>
          </a:p>
          <a:p>
            <a:pPr marL="0" lvl="1" indent="0">
              <a:spcBef>
                <a:spcPts val="600"/>
              </a:spcBef>
              <a:buSzPct val="70000"/>
              <a:buNone/>
            </a:pPr>
            <a:r>
              <a:rPr lang="en-US" sz="1800" b="1" dirty="0" smtClean="0">
                <a:latin typeface="Times New Roman" panose="02020603050405020304" pitchFamily="18" charset="0"/>
                <a:cs typeface="Times New Roman" panose="02020603050405020304" pitchFamily="18" charset="0"/>
              </a:rPr>
              <a:t>Uncashed Checks</a:t>
            </a:r>
            <a:endParaRPr lang="en-US" sz="1800" b="1" dirty="0">
              <a:latin typeface="Times New Roman" panose="02020603050405020304" pitchFamily="18" charset="0"/>
              <a:cs typeface="Times New Roman" panose="02020603050405020304" pitchFamily="18" charset="0"/>
            </a:endParaRPr>
          </a:p>
          <a:p>
            <a:pPr marL="342900" lvl="1" indent="-342900">
              <a:buSzPct val="70000"/>
              <a:buBlip>
                <a:blip r:embed="rId2"/>
              </a:buBlip>
            </a:pPr>
            <a:endParaRPr lang="en-US" sz="2000" b="1" dirty="0"/>
          </a:p>
          <a:p>
            <a:endParaRPr lang="en-US" sz="1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4</a:t>
            </a:fld>
            <a:endParaRPr lang="en-US" dirty="0"/>
          </a:p>
        </p:txBody>
      </p:sp>
    </p:spTree>
    <p:extLst>
      <p:ext uri="{BB962C8B-B14F-4D97-AF65-F5344CB8AC3E}">
        <p14:creationId xmlns:p14="http://schemas.microsoft.com/office/powerpoint/2010/main" val="24828402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7620000" cy="685800"/>
          </a:xfrm>
        </p:spPr>
        <p:txBody>
          <a:bodyPr/>
          <a:lstStyle/>
          <a:p>
            <a:r>
              <a:rPr lang="en-US" dirty="0"/>
              <a:t>Governmental Plans</a:t>
            </a:r>
          </a:p>
        </p:txBody>
      </p:sp>
      <p:sp>
        <p:nvSpPr>
          <p:cNvPr id="3" name="Content Placeholder 2"/>
          <p:cNvSpPr>
            <a:spLocks noGrp="1"/>
          </p:cNvSpPr>
          <p:nvPr>
            <p:ph idx="1"/>
          </p:nvPr>
        </p:nvSpPr>
        <p:spPr>
          <a:xfrm>
            <a:off x="1066800" y="1600201"/>
            <a:ext cx="6934200" cy="4191000"/>
          </a:xfrm>
        </p:spPr>
        <p:txBody>
          <a:bodyPr/>
          <a:lstStyle/>
          <a:p>
            <a:pPr>
              <a:spcBef>
                <a:spcPts val="0"/>
              </a:spcBef>
              <a:spcAft>
                <a:spcPts val="600"/>
              </a:spcAft>
            </a:pPr>
            <a:r>
              <a:rPr lang="en-US" sz="2000" dirty="0">
                <a:latin typeface="Times New Roman" panose="02020603050405020304" pitchFamily="18" charset="0"/>
                <a:cs typeface="Times New Roman" panose="02020603050405020304" pitchFamily="18" charset="0"/>
              </a:rPr>
              <a:t>IRS ANPRM – November 8, 2011 </a:t>
            </a:r>
          </a:p>
          <a:p>
            <a:pPr lvl="1">
              <a:spcBef>
                <a:spcPts val="0"/>
              </a:spcBef>
              <a:spcAft>
                <a:spcPts val="600"/>
              </a:spcAft>
            </a:pPr>
            <a:r>
              <a:rPr lang="en-US" sz="1800" dirty="0">
                <a:latin typeface="Times New Roman" panose="02020603050405020304" pitchFamily="18" charset="0"/>
                <a:cs typeface="Times New Roman" panose="02020603050405020304" pitchFamily="18" charset="0"/>
              </a:rPr>
              <a:t>Facts and circumstances</a:t>
            </a:r>
          </a:p>
          <a:p>
            <a:pPr lvl="1">
              <a:spcBef>
                <a:spcPts val="0"/>
              </a:spcBef>
              <a:spcAft>
                <a:spcPts val="600"/>
              </a:spcAft>
            </a:pPr>
            <a:r>
              <a:rPr lang="en-US" sz="1800" dirty="0">
                <a:latin typeface="Times New Roman" panose="02020603050405020304" pitchFamily="18" charset="0"/>
                <a:cs typeface="Times New Roman" panose="02020603050405020304" pitchFamily="18" charset="0"/>
              </a:rPr>
              <a:t>Tri-agency</a:t>
            </a:r>
          </a:p>
          <a:p>
            <a:pPr>
              <a:spcBef>
                <a:spcPts val="600"/>
              </a:spcBef>
              <a:spcAft>
                <a:spcPts val="600"/>
              </a:spcAft>
            </a:pPr>
            <a:r>
              <a:rPr lang="en-US" sz="2400" dirty="0">
                <a:latin typeface="Times New Roman" panose="02020603050405020304" pitchFamily="18" charset="0"/>
                <a:cs typeface="Times New Roman" panose="02020603050405020304" pitchFamily="18" charset="0"/>
              </a:rPr>
              <a:t>Post ANPRM case </a:t>
            </a:r>
            <a:r>
              <a:rPr lang="en-US" sz="20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ERISA class action against Atrium, formerly Carolinas HealthCare System, which claims its benefit plans are governmental because the system was created as a hospital authority in Charlotte, North Carolina.  The system has more than 40 hospitals in three states, and employs more than </a:t>
            </a:r>
            <a:r>
              <a:rPr lang="en-US" sz="1800" dirty="0" smtClean="0">
                <a:latin typeface="Times New Roman" panose="02020603050405020304" pitchFamily="18" charset="0"/>
                <a:cs typeface="Times New Roman" panose="02020603050405020304" pitchFamily="18" charset="0"/>
              </a:rPr>
              <a:t>65,000</a:t>
            </a:r>
            <a:endParaRPr lang="en-US" sz="2000" dirty="0">
              <a:latin typeface="Times New Roman" panose="02020603050405020304" pitchFamily="18" charset="0"/>
              <a:cs typeface="Times New Roman" panose="02020603050405020304" pitchFamily="18" charset="0"/>
            </a:endParaRPr>
          </a:p>
          <a:p>
            <a:pPr>
              <a:spcBef>
                <a:spcPts val="600"/>
              </a:spcBef>
              <a:spcAft>
                <a:spcPts val="600"/>
              </a:spcAft>
            </a:pPr>
            <a:r>
              <a:rPr lang="en-US" sz="2000" dirty="0">
                <a:latin typeface="Times New Roman" panose="02020603050405020304" pitchFamily="18" charset="0"/>
                <a:cs typeface="Times New Roman" panose="02020603050405020304" pitchFamily="18" charset="0"/>
              </a:rPr>
              <a:t>Charter Schools – </a:t>
            </a:r>
            <a:r>
              <a:rPr lang="en-US" sz="1800" dirty="0">
                <a:latin typeface="Times New Roman" panose="02020603050405020304" pitchFamily="18" charset="0"/>
                <a:cs typeface="Times New Roman" panose="02020603050405020304" pitchFamily="18" charset="0"/>
              </a:rPr>
              <a:t>IRS Notice 2015-07 – Charter school employees may remain in state retirement </a:t>
            </a:r>
            <a:r>
              <a:rPr lang="en-US" sz="1800" dirty="0" smtClean="0">
                <a:latin typeface="Times New Roman" panose="02020603050405020304" pitchFamily="18" charset="0"/>
                <a:cs typeface="Times New Roman" panose="02020603050405020304" pitchFamily="18" charset="0"/>
              </a:rPr>
              <a:t>systems</a:t>
            </a:r>
            <a:endParaRPr lang="en-US" sz="20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5</a:t>
            </a:fld>
            <a:endParaRPr lang="en-US" dirty="0"/>
          </a:p>
        </p:txBody>
      </p:sp>
    </p:spTree>
    <p:extLst>
      <p:ext uri="{BB962C8B-B14F-4D97-AF65-F5344CB8AC3E}">
        <p14:creationId xmlns:p14="http://schemas.microsoft.com/office/powerpoint/2010/main" val="2989001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7620000" cy="884238"/>
          </a:xfrm>
        </p:spPr>
        <p:txBody>
          <a:bodyPr/>
          <a:lstStyle/>
          <a:p>
            <a:r>
              <a:rPr lang="en-US" dirty="0"/>
              <a:t>State Secure Choice Laws</a:t>
            </a:r>
          </a:p>
        </p:txBody>
      </p:sp>
      <p:sp>
        <p:nvSpPr>
          <p:cNvPr id="3" name="Content Placeholder 2"/>
          <p:cNvSpPr>
            <a:spLocks noGrp="1"/>
          </p:cNvSpPr>
          <p:nvPr>
            <p:ph idx="1"/>
          </p:nvPr>
        </p:nvSpPr>
        <p:spPr>
          <a:xfrm>
            <a:off x="1066800" y="1600201"/>
            <a:ext cx="7924800" cy="5105399"/>
          </a:xfrm>
        </p:spPr>
        <p:txBody>
          <a:bodyPr/>
          <a:lstStyle/>
          <a:p>
            <a:pPr>
              <a:spcBef>
                <a:spcPts val="0"/>
              </a:spcBef>
              <a:spcAft>
                <a:spcPts val="1200"/>
              </a:spcAft>
            </a:pPr>
            <a:r>
              <a:rPr lang="en-US" sz="2400" dirty="0">
                <a:latin typeface="Times New Roman" panose="02020603050405020304" pitchFamily="18" charset="0"/>
                <a:cs typeface="Times New Roman" panose="02020603050405020304" pitchFamily="18" charset="0"/>
              </a:rPr>
              <a:t>DOL issued a rule in 2016 that describes how states may design and operate an auto IRA program for private sector employees without creating an ERISA plan for either the state or the individual employer</a:t>
            </a:r>
          </a:p>
          <a:p>
            <a:pPr>
              <a:spcBef>
                <a:spcPts val="0"/>
              </a:spcBef>
              <a:spcAft>
                <a:spcPts val="1200"/>
              </a:spcAft>
            </a:pPr>
            <a:r>
              <a:rPr lang="en-US" sz="2400" dirty="0" smtClean="0">
                <a:latin typeface="Times New Roman" panose="02020603050405020304" pitchFamily="18" charset="0"/>
                <a:cs typeface="Times New Roman" panose="02020603050405020304" pitchFamily="18" charset="0"/>
              </a:rPr>
              <a:t>Congress </a:t>
            </a:r>
            <a:r>
              <a:rPr lang="en-US" sz="2400" dirty="0">
                <a:latin typeface="Times New Roman" panose="02020603050405020304" pitchFamily="18" charset="0"/>
                <a:cs typeface="Times New Roman" panose="02020603050405020304" pitchFamily="18" charset="0"/>
              </a:rPr>
              <a:t>rescinded the DOL rule in 2017</a:t>
            </a:r>
          </a:p>
          <a:p>
            <a:pPr>
              <a:spcBef>
                <a:spcPts val="0"/>
              </a:spcBef>
              <a:spcAft>
                <a:spcPts val="1200"/>
              </a:spcAft>
            </a:pPr>
            <a:r>
              <a:rPr lang="en-US" sz="2400" dirty="0" smtClean="0">
                <a:latin typeface="Times New Roman" panose="02020603050405020304" pitchFamily="18" charset="0"/>
                <a:cs typeface="Times New Roman" panose="02020603050405020304" pitchFamily="18" charset="0"/>
              </a:rPr>
              <a:t>States </a:t>
            </a:r>
            <a:r>
              <a:rPr lang="en-US" sz="2400" dirty="0">
                <a:latin typeface="Times New Roman" panose="02020603050405020304" pitchFamily="18" charset="0"/>
                <a:cs typeface="Times New Roman" panose="02020603050405020304" pitchFamily="18" charset="0"/>
              </a:rPr>
              <a:t>moved forward anyway </a:t>
            </a:r>
          </a:p>
          <a:p>
            <a:pPr>
              <a:spcBef>
                <a:spcPts val="0"/>
              </a:spcBef>
              <a:spcAft>
                <a:spcPts val="1200"/>
              </a:spcAft>
            </a:pPr>
            <a:r>
              <a:rPr lang="en-US" sz="2400" dirty="0" err="1" smtClean="0">
                <a:latin typeface="Times New Roman" panose="02020603050405020304" pitchFamily="18" charset="0"/>
                <a:cs typeface="Times New Roman" panose="02020603050405020304" pitchFamily="18" charset="0"/>
              </a:rPr>
              <a:t>CalSavers</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Open this July for voluntary participation, mandatory participation for employers with no other retirement plan phased in starting in 2020</a:t>
            </a:r>
          </a:p>
          <a:p>
            <a:pPr>
              <a:spcBef>
                <a:spcPts val="0"/>
              </a:spcBef>
              <a:spcAft>
                <a:spcPts val="1200"/>
              </a:spcAft>
            </a:pPr>
            <a:r>
              <a:rPr lang="en-US" sz="2400" dirty="0" smtClean="0">
                <a:latin typeface="Times New Roman" panose="02020603050405020304" pitchFamily="18" charset="0"/>
                <a:cs typeface="Times New Roman" panose="02020603050405020304" pitchFamily="18" charset="0"/>
              </a:rPr>
              <a:t>Challenged </a:t>
            </a:r>
            <a:r>
              <a:rPr lang="en-US" sz="2400" dirty="0">
                <a:latin typeface="Times New Roman" panose="02020603050405020304" pitchFamily="18" charset="0"/>
                <a:cs typeface="Times New Roman" panose="02020603050405020304" pitchFamily="18" charset="0"/>
              </a:rPr>
              <a:t>by a Taxpayers group as preempted by </a:t>
            </a:r>
            <a:r>
              <a:rPr lang="en-US" sz="2400" dirty="0" smtClean="0">
                <a:latin typeface="Times New Roman" panose="02020603050405020304" pitchFamily="18" charset="0"/>
                <a:cs typeface="Times New Roman" panose="02020603050405020304" pitchFamily="18" charset="0"/>
              </a:rPr>
              <a:t>ERISA</a:t>
            </a:r>
            <a:endParaRPr lang="en-US" sz="24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6</a:t>
            </a:fld>
            <a:endParaRPr lang="en-US" dirty="0"/>
          </a:p>
        </p:txBody>
      </p:sp>
    </p:spTree>
    <p:extLst>
      <p:ext uri="{BB962C8B-B14F-4D97-AF65-F5344CB8AC3E}">
        <p14:creationId xmlns:p14="http://schemas.microsoft.com/office/powerpoint/2010/main" val="2621477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6019800" cy="808038"/>
          </a:xfrm>
        </p:spPr>
        <p:txBody>
          <a:bodyPr>
            <a:normAutofit/>
          </a:bodyPr>
          <a:lstStyle/>
          <a:p>
            <a:r>
              <a:rPr lang="en-US" sz="3200" dirty="0"/>
              <a:t>Association Health </a:t>
            </a:r>
            <a:r>
              <a:rPr lang="en-US" sz="3200" dirty="0" smtClean="0"/>
              <a:t>Plans (AHPs)</a:t>
            </a:r>
            <a:endParaRPr lang="en-US" sz="3200" dirty="0"/>
          </a:p>
        </p:txBody>
      </p:sp>
      <p:sp>
        <p:nvSpPr>
          <p:cNvPr id="3" name="Content Placeholder 2"/>
          <p:cNvSpPr>
            <a:spLocks noGrp="1"/>
          </p:cNvSpPr>
          <p:nvPr>
            <p:ph idx="1"/>
          </p:nvPr>
        </p:nvSpPr>
        <p:spPr>
          <a:xfrm>
            <a:off x="1066800" y="1524000"/>
            <a:ext cx="7620000" cy="5105399"/>
          </a:xfrm>
        </p:spPr>
        <p:txBody>
          <a:bodyPr/>
          <a:lstStyle/>
          <a:p>
            <a:pPr>
              <a:spcBef>
                <a:spcPts val="600"/>
              </a:spcBef>
              <a:spcAft>
                <a:spcPts val="600"/>
              </a:spcAft>
            </a:pPr>
            <a:r>
              <a:rPr lang="en-US" sz="1600" b="1" dirty="0" smtClean="0">
                <a:latin typeface="Times New Roman" panose="02020603050405020304" pitchFamily="18" charset="0"/>
                <a:cs typeface="Times New Roman" panose="02020603050405020304" pitchFamily="18" charset="0"/>
              </a:rPr>
              <a:t>New </a:t>
            </a:r>
            <a:r>
              <a:rPr lang="en-US" sz="1600" b="1" dirty="0">
                <a:latin typeface="Times New Roman" panose="02020603050405020304" pitchFamily="18" charset="0"/>
                <a:cs typeface="Times New Roman" panose="02020603050405020304" pitchFamily="18" charset="0"/>
              </a:rPr>
              <a:t>DOL Rule</a:t>
            </a:r>
            <a:r>
              <a:rPr lang="en-US" sz="1600" dirty="0">
                <a:latin typeface="Times New Roman" panose="02020603050405020304" pitchFamily="18" charset="0"/>
                <a:cs typeface="Times New Roman" panose="02020603050405020304" pitchFamily="18" charset="0"/>
              </a:rPr>
              <a:t> – </a:t>
            </a:r>
            <a:r>
              <a:rPr lang="en-US" sz="1600" b="1" dirty="0">
                <a:latin typeface="Times New Roman" panose="02020603050405020304" pitchFamily="18" charset="0"/>
                <a:cs typeface="Times New Roman" panose="02020603050405020304" pitchFamily="18" charset="0"/>
              </a:rPr>
              <a:t>29 CFR 2510.3-5</a:t>
            </a:r>
            <a:r>
              <a:rPr lang="en-US" sz="1600"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Under the Rule, employers may continue to rely on  existing DOL definition of  “bona fide group or association of employers” under ERISA 3(5), capable of establishing a single “multiple employer” group health plan (</a:t>
            </a:r>
            <a:r>
              <a:rPr lang="en-US" sz="1400" b="1" dirty="0">
                <a:latin typeface="Times New Roman" panose="02020603050405020304" pitchFamily="18" charset="0"/>
                <a:cs typeface="Times New Roman" panose="02020603050405020304" pitchFamily="18" charset="0"/>
              </a:rPr>
              <a:t>Pathway 1</a:t>
            </a:r>
            <a:r>
              <a:rPr lang="en-US" sz="1400" dirty="0">
                <a:latin typeface="Times New Roman" panose="02020603050405020304" pitchFamily="18" charset="0"/>
                <a:cs typeface="Times New Roman" panose="02020603050405020304" pitchFamily="18" charset="0"/>
              </a:rPr>
              <a:t>). Advisory Opinion 2017-02AC.  The Rule provides for the phase in of a new alternative AHP (</a:t>
            </a:r>
            <a:r>
              <a:rPr lang="en-US" sz="1400" b="1" dirty="0">
                <a:latin typeface="Times New Roman" panose="02020603050405020304" pitchFamily="18" charset="0"/>
                <a:cs typeface="Times New Roman" panose="02020603050405020304" pitchFamily="18" charset="0"/>
              </a:rPr>
              <a:t>Pathway 2</a:t>
            </a:r>
            <a:r>
              <a:rPr lang="en-US" sz="1400" dirty="0">
                <a:latin typeface="Times New Roman" panose="02020603050405020304" pitchFamily="18" charset="0"/>
                <a:cs typeface="Times New Roman" panose="02020603050405020304" pitchFamily="18" charset="0"/>
              </a:rPr>
              <a:t>) </a:t>
            </a:r>
            <a:r>
              <a:rPr lang="en-US" sz="1200" dirty="0" smtClean="0">
                <a:latin typeface="Times New Roman" panose="02020603050405020304" pitchFamily="18" charset="0"/>
                <a:cs typeface="Times New Roman" panose="02020603050405020304" pitchFamily="18" charset="0"/>
              </a:rPr>
              <a:t>:</a:t>
            </a:r>
          </a:p>
          <a:p>
            <a:pPr lvl="1">
              <a:spcBef>
                <a:spcPts val="0"/>
              </a:spcBef>
              <a:spcAft>
                <a:spcPts val="600"/>
              </a:spcAft>
            </a:pPr>
            <a:r>
              <a:rPr lang="en-US" sz="1400" dirty="0" smtClean="0">
                <a:latin typeface="Times New Roman" panose="02020603050405020304" pitchFamily="18" charset="0"/>
                <a:cs typeface="Times New Roman" panose="02020603050405020304" pitchFamily="18" charset="0"/>
              </a:rPr>
              <a:t>Commonality </a:t>
            </a:r>
            <a:r>
              <a:rPr lang="en-US" sz="1400" dirty="0">
                <a:latin typeface="Times New Roman" panose="02020603050405020304" pitchFamily="18" charset="0"/>
                <a:cs typeface="Times New Roman" panose="02020603050405020304" pitchFamily="18" charset="0"/>
              </a:rPr>
              <a:t>- can use geographic membership not just </a:t>
            </a:r>
            <a:r>
              <a:rPr lang="en-US" sz="1400" dirty="0" smtClean="0">
                <a:latin typeface="Times New Roman" panose="02020603050405020304" pitchFamily="18" charset="0"/>
                <a:cs typeface="Times New Roman" panose="02020603050405020304" pitchFamily="18" charset="0"/>
              </a:rPr>
              <a:t>industry</a:t>
            </a:r>
          </a:p>
          <a:p>
            <a:pPr lvl="1">
              <a:spcBef>
                <a:spcPts val="0"/>
              </a:spcBef>
              <a:spcAft>
                <a:spcPts val="600"/>
              </a:spcAft>
            </a:pPr>
            <a:r>
              <a:rPr lang="en-US" sz="1400" dirty="0" smtClean="0">
                <a:latin typeface="Times New Roman" panose="02020603050405020304" pitchFamily="18" charset="0"/>
                <a:cs typeface="Times New Roman" panose="02020603050405020304" pitchFamily="18" charset="0"/>
              </a:rPr>
              <a:t>Eliminates </a:t>
            </a:r>
            <a:r>
              <a:rPr lang="en-US" sz="1400" dirty="0">
                <a:latin typeface="Times New Roman" panose="02020603050405020304" pitchFamily="18" charset="0"/>
                <a:cs typeface="Times New Roman" panose="02020603050405020304" pitchFamily="18" charset="0"/>
              </a:rPr>
              <a:t>other restrictions on the purpose of the association and its members’ preexisting relationships </a:t>
            </a:r>
            <a:endParaRPr lang="en-US" sz="1400" dirty="0" smtClean="0">
              <a:latin typeface="Times New Roman" panose="02020603050405020304" pitchFamily="18" charset="0"/>
              <a:cs typeface="Times New Roman" panose="02020603050405020304" pitchFamily="18" charset="0"/>
            </a:endParaRPr>
          </a:p>
          <a:p>
            <a:pPr lvl="1">
              <a:spcBef>
                <a:spcPts val="0"/>
              </a:spcBef>
              <a:spcAft>
                <a:spcPts val="600"/>
              </a:spcAft>
            </a:pPr>
            <a:r>
              <a:rPr lang="en-US" sz="1400" dirty="0" smtClean="0">
                <a:latin typeface="Times New Roman" panose="02020603050405020304" pitchFamily="18" charset="0"/>
                <a:cs typeface="Times New Roman" panose="02020603050405020304" pitchFamily="18" charset="0"/>
              </a:rPr>
              <a:t>Working </a:t>
            </a:r>
            <a:r>
              <a:rPr lang="en-US" sz="1400" dirty="0">
                <a:latin typeface="Times New Roman" panose="02020603050405020304" pitchFamily="18" charset="0"/>
                <a:cs typeface="Times New Roman" panose="02020603050405020304" pitchFamily="18" charset="0"/>
              </a:rPr>
              <a:t>owners without common law employees are now eligible – treated as both employer and </a:t>
            </a:r>
            <a:r>
              <a:rPr lang="en-US" sz="1400" dirty="0" smtClean="0">
                <a:latin typeface="Times New Roman" panose="02020603050405020304" pitchFamily="18" charset="0"/>
                <a:cs typeface="Times New Roman" panose="02020603050405020304" pitchFamily="18" charset="0"/>
              </a:rPr>
              <a:t>employee</a:t>
            </a:r>
          </a:p>
          <a:p>
            <a:pPr lvl="1">
              <a:spcBef>
                <a:spcPts val="0"/>
              </a:spcBef>
              <a:spcAft>
                <a:spcPts val="600"/>
              </a:spcAft>
            </a:pPr>
            <a:r>
              <a:rPr lang="en-US" sz="1400" dirty="0" smtClean="0">
                <a:latin typeface="Times New Roman" panose="02020603050405020304" pitchFamily="18" charset="0"/>
                <a:cs typeface="Times New Roman" panose="02020603050405020304" pitchFamily="18" charset="0"/>
              </a:rPr>
              <a:t>Requires </a:t>
            </a:r>
            <a:r>
              <a:rPr lang="en-US" sz="1400" dirty="0">
                <a:latin typeface="Times New Roman" panose="02020603050405020304" pitchFamily="18" charset="0"/>
                <a:cs typeface="Times New Roman" panose="02020603050405020304" pitchFamily="18" charset="0"/>
              </a:rPr>
              <a:t>use of level premiums, must include spouses, and other Part 7 </a:t>
            </a:r>
            <a:r>
              <a:rPr lang="en-US" sz="1400" dirty="0" smtClean="0">
                <a:latin typeface="Times New Roman" panose="02020603050405020304" pitchFamily="18" charset="0"/>
                <a:cs typeface="Times New Roman" panose="02020603050405020304" pitchFamily="18" charset="0"/>
              </a:rPr>
              <a:t>Requirements</a:t>
            </a:r>
          </a:p>
          <a:p>
            <a:pPr lvl="1">
              <a:spcBef>
                <a:spcPts val="0"/>
              </a:spcBef>
              <a:spcAft>
                <a:spcPts val="600"/>
              </a:spcAft>
            </a:pPr>
            <a:r>
              <a:rPr lang="en-US" sz="1400" dirty="0" smtClean="0">
                <a:latin typeface="Times New Roman" panose="02020603050405020304" pitchFamily="18" charset="0"/>
                <a:cs typeface="Times New Roman" panose="02020603050405020304" pitchFamily="18" charset="0"/>
              </a:rPr>
              <a:t>Broadens </a:t>
            </a:r>
            <a:r>
              <a:rPr lang="en-US" sz="1400" dirty="0">
                <a:latin typeface="Times New Roman" panose="02020603050405020304" pitchFamily="18" charset="0"/>
                <a:cs typeface="Times New Roman" panose="02020603050405020304" pitchFamily="18" charset="0"/>
              </a:rPr>
              <a:t>the  AHP definition for purposes of  the Affordable Care Act requirements for large group coverage versus small group or individual </a:t>
            </a:r>
            <a:r>
              <a:rPr lang="en-US" sz="1400" dirty="0" smtClean="0">
                <a:latin typeface="Times New Roman" panose="02020603050405020304" pitchFamily="18" charset="0"/>
                <a:cs typeface="Times New Roman" panose="02020603050405020304" pitchFamily="18" charset="0"/>
              </a:rPr>
              <a:t>coverage</a:t>
            </a:r>
          </a:p>
          <a:p>
            <a:pPr>
              <a:spcBef>
                <a:spcPts val="600"/>
              </a:spcBef>
              <a:spcAft>
                <a:spcPts val="600"/>
              </a:spcAft>
            </a:pPr>
            <a:r>
              <a:rPr lang="en-US" sz="1800" b="1" dirty="0" smtClean="0">
                <a:latin typeface="Times New Roman" panose="02020603050405020304" pitchFamily="18" charset="0"/>
                <a:cs typeface="Times New Roman" panose="02020603050405020304" pitchFamily="18" charset="0"/>
              </a:rPr>
              <a:t>MEWA?</a:t>
            </a:r>
            <a:endParaRPr lang="en-US" sz="1600" dirty="0">
              <a:latin typeface="Times New Roman" panose="02020603050405020304" pitchFamily="18" charset="0"/>
              <a:cs typeface="Times New Roman" panose="02020603050405020304" pitchFamily="18" charset="0"/>
            </a:endParaRPr>
          </a:p>
          <a:p>
            <a:pPr marL="457200" lvl="1" indent="0">
              <a:spcBef>
                <a:spcPts val="0"/>
              </a:spcBef>
              <a:spcAft>
                <a:spcPts val="600"/>
              </a:spcAft>
              <a:buNone/>
            </a:pPr>
            <a:r>
              <a:rPr lang="en-US" sz="1400" dirty="0" smtClean="0">
                <a:latin typeface="Times New Roman" panose="02020603050405020304" pitchFamily="18" charset="0"/>
                <a:cs typeface="Times New Roman" panose="02020603050405020304" pitchFamily="18" charset="0"/>
              </a:rPr>
              <a:t>Under </a:t>
            </a:r>
            <a:r>
              <a:rPr lang="en-US" sz="1400" dirty="0">
                <a:latin typeface="Times New Roman" panose="02020603050405020304" pitchFamily="18" charset="0"/>
                <a:cs typeface="Times New Roman" panose="02020603050405020304" pitchFamily="18" charset="0"/>
              </a:rPr>
              <a:t>either alternative, an AHP is a “multiple employer welfare arrangement” (MEWA)  </a:t>
            </a:r>
            <a:r>
              <a:rPr lang="en-US" sz="1400" dirty="0" smtClean="0">
                <a:latin typeface="Times New Roman" panose="02020603050405020304" pitchFamily="18" charset="0"/>
                <a:cs typeface="Times New Roman" panose="02020603050405020304" pitchFamily="18" charset="0"/>
              </a:rPr>
              <a:t>under </a:t>
            </a:r>
            <a:r>
              <a:rPr lang="en-US" sz="1400" dirty="0">
                <a:latin typeface="Times New Roman" panose="02020603050405020304" pitchFamily="18" charset="0"/>
                <a:cs typeface="Times New Roman" panose="02020603050405020304" pitchFamily="18" charset="0"/>
              </a:rPr>
              <a:t>ERISA 3(40), and, as Plan MEWAs, are still required to file an annual Form M-1 and acknowledge on Form </a:t>
            </a:r>
            <a:r>
              <a:rPr lang="en-US" sz="1400" dirty="0" smtClean="0">
                <a:latin typeface="Times New Roman" panose="02020603050405020304" pitchFamily="18" charset="0"/>
                <a:cs typeface="Times New Roman" panose="02020603050405020304" pitchFamily="18" charset="0"/>
              </a:rPr>
              <a:t>5500</a:t>
            </a:r>
          </a:p>
          <a:p>
            <a:pPr>
              <a:spcBef>
                <a:spcPts val="600"/>
              </a:spcBef>
              <a:spcAft>
                <a:spcPts val="600"/>
              </a:spcAft>
            </a:pPr>
            <a:r>
              <a:rPr lang="en-US" sz="1600" b="1" dirty="0" smtClean="0">
                <a:latin typeface="Times New Roman" panose="02020603050405020304" pitchFamily="18" charset="0"/>
                <a:cs typeface="Times New Roman" panose="02020603050405020304" pitchFamily="18" charset="0"/>
              </a:rPr>
              <a:t>DOL Rule Challenged</a:t>
            </a:r>
          </a:p>
          <a:p>
            <a:pPr marL="457200" lvl="1" indent="0">
              <a:spcBef>
                <a:spcPts val="0"/>
              </a:spcBef>
              <a:spcAft>
                <a:spcPts val="600"/>
              </a:spcAft>
              <a:buNone/>
            </a:pPr>
            <a:r>
              <a:rPr lang="en-US" sz="1400" dirty="0" smtClean="0">
                <a:latin typeface="Times New Roman" panose="02020603050405020304" pitchFamily="18" charset="0"/>
                <a:cs typeface="Times New Roman" panose="02020603050405020304" pitchFamily="18" charset="0"/>
              </a:rPr>
              <a:t>Eleven states have sued – </a:t>
            </a:r>
            <a:r>
              <a:rPr lang="en-US" sz="1400" i="1" dirty="0" smtClean="0">
                <a:latin typeface="Times New Roman" panose="02020603050405020304" pitchFamily="18" charset="0"/>
                <a:cs typeface="Times New Roman" panose="02020603050405020304" pitchFamily="18" charset="0"/>
              </a:rPr>
              <a:t>State of New York v. U.S. </a:t>
            </a:r>
            <a:r>
              <a:rPr lang="en-US" sz="1400" i="1" dirty="0" err="1" smtClean="0">
                <a:latin typeface="Times New Roman" panose="02020603050405020304" pitchFamily="18" charset="0"/>
                <a:cs typeface="Times New Roman" panose="02020603050405020304" pitchFamily="18" charset="0"/>
              </a:rPr>
              <a:t>Dept</a:t>
            </a:r>
            <a:r>
              <a:rPr lang="en-US" sz="1400" i="1" dirty="0" smtClean="0">
                <a:latin typeface="Times New Roman" panose="02020603050405020304" pitchFamily="18" charset="0"/>
                <a:cs typeface="Times New Roman" panose="02020603050405020304" pitchFamily="18" charset="0"/>
              </a:rPr>
              <a:t> of Labor</a:t>
            </a:r>
            <a:endParaRPr lang="en-US" sz="1400" i="1"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7</a:t>
            </a:fld>
            <a:endParaRPr lang="en-US" dirty="0"/>
          </a:p>
        </p:txBody>
      </p:sp>
    </p:spTree>
    <p:extLst>
      <p:ext uri="{BB962C8B-B14F-4D97-AF65-F5344CB8AC3E}">
        <p14:creationId xmlns:p14="http://schemas.microsoft.com/office/powerpoint/2010/main" val="3231133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620000" cy="808038"/>
          </a:xfrm>
        </p:spPr>
        <p:txBody>
          <a:bodyPr>
            <a:normAutofit/>
          </a:bodyPr>
          <a:lstStyle/>
          <a:p>
            <a:r>
              <a:rPr lang="en-US" sz="3200" dirty="0"/>
              <a:t>Association Retirement Plans</a:t>
            </a:r>
          </a:p>
        </p:txBody>
      </p:sp>
      <p:sp>
        <p:nvSpPr>
          <p:cNvPr id="3" name="Content Placeholder 2"/>
          <p:cNvSpPr>
            <a:spLocks noGrp="1"/>
          </p:cNvSpPr>
          <p:nvPr>
            <p:ph idx="1"/>
          </p:nvPr>
        </p:nvSpPr>
        <p:spPr>
          <a:xfrm>
            <a:off x="1066800" y="1600200"/>
            <a:ext cx="7620000" cy="4419599"/>
          </a:xfrm>
        </p:spPr>
        <p:txBody>
          <a:bodyPr/>
          <a:lstStyle/>
          <a:p>
            <a:pPr>
              <a:spcBef>
                <a:spcPts val="600"/>
              </a:spcBef>
              <a:spcAft>
                <a:spcPts val="600"/>
              </a:spcAft>
            </a:pPr>
            <a:r>
              <a:rPr lang="en-US" sz="2000" dirty="0">
                <a:latin typeface="Times New Roman" panose="02020603050405020304" pitchFamily="18" charset="0"/>
                <a:cs typeface="Times New Roman" panose="02020603050405020304" pitchFamily="18" charset="0"/>
              </a:rPr>
              <a:t>DOL Proposed Rule Under ERISA 3(5) for defined contribution plans</a:t>
            </a:r>
          </a:p>
          <a:p>
            <a:pPr>
              <a:spcBef>
                <a:spcPts val="600"/>
              </a:spcBef>
              <a:spcAft>
                <a:spcPts val="600"/>
              </a:spcAft>
            </a:pPr>
            <a:r>
              <a:rPr lang="en-US" sz="1800" dirty="0" smtClean="0">
                <a:latin typeface="Times New Roman" panose="02020603050405020304" pitchFamily="18" charset="0"/>
                <a:cs typeface="Times New Roman" panose="02020603050405020304" pitchFamily="18" charset="0"/>
              </a:rPr>
              <a:t>Two </a:t>
            </a:r>
            <a:r>
              <a:rPr lang="en-US" sz="1800" dirty="0">
                <a:latin typeface="Times New Roman" panose="02020603050405020304" pitchFamily="18" charset="0"/>
                <a:cs typeface="Times New Roman" panose="02020603050405020304" pitchFamily="18" charset="0"/>
              </a:rPr>
              <a:t>types</a:t>
            </a:r>
            <a:r>
              <a:rPr lang="en-US" sz="1800" dirty="0" smtClean="0">
                <a:latin typeface="Times New Roman" panose="02020603050405020304" pitchFamily="18" charset="0"/>
                <a:cs typeface="Times New Roman" panose="02020603050405020304" pitchFamily="18" charset="0"/>
              </a:rPr>
              <a:t>:</a:t>
            </a:r>
          </a:p>
          <a:p>
            <a:pPr lvl="1">
              <a:spcBef>
                <a:spcPts val="600"/>
              </a:spcBef>
              <a:spcAft>
                <a:spcPts val="600"/>
              </a:spcAft>
            </a:pPr>
            <a:r>
              <a:rPr lang="en-US" sz="1800" dirty="0" smtClean="0">
                <a:latin typeface="Times New Roman" panose="02020603050405020304" pitchFamily="18" charset="0"/>
                <a:cs typeface="Times New Roman" panose="02020603050405020304" pitchFamily="18" charset="0"/>
              </a:rPr>
              <a:t>Modified Traditional – Bona fide employer group or association</a:t>
            </a:r>
          </a:p>
          <a:p>
            <a:pPr lvl="3">
              <a:spcBef>
                <a:spcPts val="600"/>
              </a:spcBef>
              <a:spcAft>
                <a:spcPts val="600"/>
              </a:spcAft>
            </a:pPr>
            <a:r>
              <a:rPr lang="en-US" dirty="0" smtClean="0">
                <a:latin typeface="Times New Roman" panose="02020603050405020304" pitchFamily="18" charset="0"/>
                <a:cs typeface="Times New Roman" panose="02020603050405020304" pitchFamily="18" charset="0"/>
              </a:rPr>
              <a:t>As with AHPs – broadened commonality and purpose tests, and may include working owners who are sole proprietors.</a:t>
            </a:r>
            <a:endParaRPr lang="en-US" dirty="0">
              <a:latin typeface="Times New Roman" panose="02020603050405020304" pitchFamily="18" charset="0"/>
              <a:cs typeface="Times New Roman" panose="02020603050405020304" pitchFamily="18" charset="0"/>
            </a:endParaRPr>
          </a:p>
          <a:p>
            <a:pPr lvl="1">
              <a:spcBef>
                <a:spcPts val="600"/>
              </a:spcBef>
              <a:spcAft>
                <a:spcPts val="600"/>
              </a:spcAft>
            </a:pPr>
            <a:r>
              <a:rPr lang="en-US" sz="1800" dirty="0" smtClean="0">
                <a:latin typeface="Times New Roman" panose="02020603050405020304" pitchFamily="18" charset="0"/>
                <a:cs typeface="Times New Roman" panose="02020603050405020304" pitchFamily="18" charset="0"/>
              </a:rPr>
              <a:t>PEO </a:t>
            </a:r>
            <a:r>
              <a:rPr lang="en-US" sz="1800" dirty="0">
                <a:latin typeface="Times New Roman" panose="02020603050405020304" pitchFamily="18" charset="0"/>
                <a:cs typeface="Times New Roman" panose="02020603050405020304" pitchFamily="18" charset="0"/>
              </a:rPr>
              <a:t>Plans – PEO may act on behalf of employer</a:t>
            </a:r>
          </a:p>
          <a:p>
            <a:pPr lvl="1">
              <a:spcBef>
                <a:spcPts val="600"/>
              </a:spcBef>
              <a:spcAft>
                <a:spcPts val="600"/>
              </a:spcAft>
            </a:pPr>
            <a:r>
              <a:rPr lang="en-US" sz="1800" dirty="0">
                <a:latin typeface="Times New Roman" panose="02020603050405020304" pitchFamily="18" charset="0"/>
                <a:cs typeface="Times New Roman" panose="02020603050405020304" pitchFamily="18" charset="0"/>
              </a:rPr>
              <a:t>Open MEPs? – AO 2012-04A still applicable?</a:t>
            </a:r>
          </a:p>
          <a:p>
            <a:pPr>
              <a:spcBef>
                <a:spcPts val="600"/>
              </a:spcBef>
              <a:spcAft>
                <a:spcPts val="600"/>
              </a:spcAft>
            </a:pPr>
            <a:r>
              <a:rPr lang="en-US" sz="2000" dirty="0">
                <a:latin typeface="Times New Roman" panose="02020603050405020304" pitchFamily="18" charset="0"/>
                <a:cs typeface="Times New Roman" panose="02020603050405020304" pitchFamily="18" charset="0"/>
              </a:rPr>
              <a:t>Pending </a:t>
            </a:r>
            <a:r>
              <a:rPr lang="en-US" sz="2000" dirty="0" smtClean="0">
                <a:latin typeface="Times New Roman" panose="02020603050405020304" pitchFamily="18" charset="0"/>
                <a:cs typeface="Times New Roman" panose="02020603050405020304" pitchFamily="18" charset="0"/>
              </a:rPr>
              <a:t>Legislation</a:t>
            </a:r>
            <a:endParaRPr lang="en-US" sz="2000" dirty="0">
              <a:latin typeface="Times New Roman" panose="02020603050405020304" pitchFamily="18" charset="0"/>
              <a:cs typeface="Times New Roman" panose="02020603050405020304" pitchFamily="18" charset="0"/>
            </a:endParaRPr>
          </a:p>
          <a:p>
            <a:pPr lvl="1"/>
            <a:r>
              <a:rPr lang="en-US" sz="1800" dirty="0">
                <a:latin typeface="Times New Roman" panose="02020603050405020304" pitchFamily="18" charset="0"/>
                <a:cs typeface="Times New Roman" panose="02020603050405020304" pitchFamily="18" charset="0"/>
              </a:rPr>
              <a:t>Open MEPS and “Bad Apple” Correction - currently one legally noncompliant employer could cause the entire MEP to be disqualified. </a:t>
            </a:r>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8</a:t>
            </a:fld>
            <a:endParaRPr lang="en-US" dirty="0"/>
          </a:p>
        </p:txBody>
      </p:sp>
    </p:spTree>
    <p:extLst>
      <p:ext uri="{BB962C8B-B14F-4D97-AF65-F5344CB8AC3E}">
        <p14:creationId xmlns:p14="http://schemas.microsoft.com/office/powerpoint/2010/main" val="656381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7620000" cy="884238"/>
          </a:xfrm>
        </p:spPr>
        <p:txBody>
          <a:bodyPr>
            <a:normAutofit/>
          </a:bodyPr>
          <a:lstStyle/>
          <a:p>
            <a:r>
              <a:rPr lang="en-US" sz="3200" dirty="0"/>
              <a:t>Recent DOL Opinions</a:t>
            </a:r>
          </a:p>
        </p:txBody>
      </p:sp>
      <p:sp>
        <p:nvSpPr>
          <p:cNvPr id="3" name="Content Placeholder 2"/>
          <p:cNvSpPr>
            <a:spLocks noGrp="1"/>
          </p:cNvSpPr>
          <p:nvPr>
            <p:ph idx="1"/>
          </p:nvPr>
        </p:nvSpPr>
        <p:spPr>
          <a:xfrm>
            <a:off x="1066800" y="1600201"/>
            <a:ext cx="7010400" cy="4191000"/>
          </a:xfrm>
        </p:spPr>
        <p:txBody>
          <a:bodyPr/>
          <a:lstStyle/>
          <a:p>
            <a:pPr>
              <a:spcBef>
                <a:spcPts val="0"/>
              </a:spcBef>
              <a:spcAft>
                <a:spcPts val="600"/>
              </a:spcAft>
            </a:pPr>
            <a:r>
              <a:rPr lang="en-US" sz="1600" b="1" dirty="0">
                <a:latin typeface="Times New Roman" panose="02020603050405020304" pitchFamily="18" charset="0"/>
                <a:cs typeface="Times New Roman" panose="02020603050405020304" pitchFamily="18" charset="0"/>
              </a:rPr>
              <a:t>AO 2019-01A </a:t>
            </a:r>
            <a:r>
              <a:rPr lang="en-US" sz="1600" dirty="0">
                <a:latin typeface="Times New Roman" panose="02020603050405020304" pitchFamily="18" charset="0"/>
                <a:cs typeface="Times New Roman" panose="02020603050405020304" pitchFamily="18" charset="0"/>
              </a:rPr>
              <a:t>– Fiduciary opinion on Auto Portability Program  -  Employers using rollovers to default IRAs may select this  “Locate, Match, and Transfer” program which will facilitate  transferring the IRA account to any new employer’s plan </a:t>
            </a:r>
          </a:p>
          <a:p>
            <a:pPr>
              <a:spcBef>
                <a:spcPts val="0"/>
              </a:spcBef>
              <a:spcAft>
                <a:spcPts val="600"/>
              </a:spcAft>
            </a:pPr>
            <a:r>
              <a:rPr lang="en-US" sz="1600" b="1" dirty="0">
                <a:latin typeface="Times New Roman" panose="02020603050405020304" pitchFamily="18" charset="0"/>
                <a:cs typeface="Times New Roman" panose="02020603050405020304" pitchFamily="18" charset="0"/>
              </a:rPr>
              <a:t>Information Letter 12/04/2018 </a:t>
            </a:r>
            <a:r>
              <a:rPr lang="en-US" sz="1600" dirty="0">
                <a:latin typeface="Times New Roman" panose="02020603050405020304" pitchFamily="18" charset="0"/>
                <a:cs typeface="Times New Roman" panose="02020603050405020304" pitchFamily="18" charset="0"/>
              </a:rPr>
              <a:t>–  Auto enrollment for disability benefit plan not protected by ERISA preemption  unlike  statutory protection  for  auto enrollment feature in  401(k)s</a:t>
            </a:r>
          </a:p>
          <a:p>
            <a:pPr>
              <a:spcBef>
                <a:spcPts val="0"/>
              </a:spcBef>
              <a:spcAft>
                <a:spcPts val="600"/>
              </a:spcAft>
            </a:pPr>
            <a:r>
              <a:rPr lang="en-US" sz="1600" b="1" dirty="0">
                <a:latin typeface="Times New Roman" panose="02020603050405020304" pitchFamily="18" charset="0"/>
                <a:cs typeface="Times New Roman" panose="02020603050405020304" pitchFamily="18" charset="0"/>
              </a:rPr>
              <a:t>Information Letter 02/27/2019 </a:t>
            </a:r>
            <a:r>
              <a:rPr lang="en-US" sz="1600" dirty="0">
                <a:latin typeface="Times New Roman" panose="02020603050405020304" pitchFamily="18" charset="0"/>
                <a:cs typeface="Times New Roman" panose="02020603050405020304" pitchFamily="18" charset="0"/>
              </a:rPr>
              <a:t>–  Three cautions for plans on the right of participant or beneficiary to name an authorized representative for claims processing.  1. Plan SPD and Claims procedures must include, 2. Plan may provide all notices to both, but </a:t>
            </a:r>
            <a:r>
              <a:rPr lang="en-US" sz="1600" i="1" dirty="0">
                <a:latin typeface="Times New Roman" panose="02020603050405020304" pitchFamily="18" charset="0"/>
                <a:cs typeface="Times New Roman" panose="02020603050405020304" pitchFamily="18" charset="0"/>
              </a:rPr>
              <a:t>must</a:t>
            </a:r>
            <a:r>
              <a:rPr lang="en-US" sz="1600" dirty="0">
                <a:latin typeface="Times New Roman" panose="02020603050405020304" pitchFamily="18" charset="0"/>
                <a:cs typeface="Times New Roman" panose="02020603050405020304" pitchFamily="18" charset="0"/>
              </a:rPr>
              <a:t> provide all notices to the authorized representative for the specific aspect covered by the authorization, and 3. Plan is required to comply with the specifics of the authorization, and for subsequent  aspects, must insure that all notices are provided to the participant or beneficiary</a:t>
            </a:r>
          </a:p>
        </p:txBody>
      </p:sp>
      <p:sp>
        <p:nvSpPr>
          <p:cNvPr id="4" name="Slide Number Placeholder 3"/>
          <p:cNvSpPr>
            <a:spLocks noGrp="1"/>
          </p:cNvSpPr>
          <p:nvPr>
            <p:ph type="sldNum" sz="quarter" idx="10"/>
          </p:nvPr>
        </p:nvSpPr>
        <p:spPr/>
        <p:txBody>
          <a:bodyPr/>
          <a:lstStyle/>
          <a:p>
            <a:pPr algn="l">
              <a:defRPr/>
            </a:pPr>
            <a:fld id="{37CB416F-4778-B14D-8243-3F2F72A8F2B3}" type="slidenum">
              <a:rPr lang="en-US" smtClean="0"/>
              <a:pPr algn="l">
                <a:defRPr/>
              </a:pPr>
              <a:t>9</a:t>
            </a:fld>
            <a:endParaRPr lang="en-US" dirty="0"/>
          </a:p>
        </p:txBody>
      </p:sp>
    </p:spTree>
    <p:extLst>
      <p:ext uri="{BB962C8B-B14F-4D97-AF65-F5344CB8AC3E}">
        <p14:creationId xmlns:p14="http://schemas.microsoft.com/office/powerpoint/2010/main" val="1260151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TM04033927[[fn=Main Event]]</Template>
  <TotalTime>20208</TotalTime>
  <Words>2910</Words>
  <Application>Microsoft Office PowerPoint</Application>
  <PresentationFormat>On-screen Show (4:3)</PresentationFormat>
  <Paragraphs>289</Paragraphs>
  <Slides>30</Slides>
  <Notes>5</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EMPLOYEE BENEFITS  ROUNDTABLE</vt:lpstr>
      <vt:lpstr>Roundtable Topics</vt:lpstr>
      <vt:lpstr>PowerPoint Presentation</vt:lpstr>
      <vt:lpstr>Missing Participants</vt:lpstr>
      <vt:lpstr>Governmental Plans</vt:lpstr>
      <vt:lpstr>State Secure Choice Laws</vt:lpstr>
      <vt:lpstr>Association Health Plans (AHPs)</vt:lpstr>
      <vt:lpstr>Association Retirement Plans</vt:lpstr>
      <vt:lpstr>Recent DOL Opinions</vt:lpstr>
      <vt:lpstr>THE STATE of MULTIEMPLOYER PLANS</vt:lpstr>
      <vt:lpstr>Scope of the Problem</vt:lpstr>
      <vt:lpstr>Tools Available Under Current Law</vt:lpstr>
      <vt:lpstr>Hot Topics in Litigation</vt:lpstr>
      <vt:lpstr>PowerPoint Presentation</vt:lpstr>
      <vt:lpstr>SEC Proxy Season 2019</vt:lpstr>
      <vt:lpstr>SEC Proxy Season 2019 – continued…</vt:lpstr>
      <vt:lpstr>PowerPoint Presentation</vt:lpstr>
      <vt:lpstr>IRC Section 4960 Tax on Excess Tax-Exempt Organization Executive Compensation</vt:lpstr>
      <vt:lpstr>IRC Section 4960 Tax on Excess Tax-Exempt Organization Executive Compensation (Cont.)</vt:lpstr>
      <vt:lpstr>IRC Section 4960 Tax on Excess Tax-Exempt Organization Executive Compensation (Cont.)</vt:lpstr>
      <vt:lpstr>IRC Section 4960 Tax on Excess Tax-Exempt Organization Executive Compensation (Cont.)</vt:lpstr>
      <vt:lpstr>PowerPoint Presentation</vt:lpstr>
      <vt:lpstr>Agenda</vt:lpstr>
      <vt:lpstr>SEC’s Proposed BD Standards and Other Guidance</vt:lpstr>
      <vt:lpstr>State Fiduciary Initiatives</vt:lpstr>
      <vt:lpstr>Regulatory Agendas</vt:lpstr>
      <vt:lpstr>Retirement Security and Savings Act of 2018</vt:lpstr>
      <vt:lpstr>Important Information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 Repper</dc:creator>
  <cp:lastModifiedBy>Ari Sonneberg</cp:lastModifiedBy>
  <cp:revision>1116</cp:revision>
  <cp:lastPrinted>2019-01-07T15:17:26Z</cp:lastPrinted>
  <dcterms:created xsi:type="dcterms:W3CDTF">2012-03-29T19:23:58Z</dcterms:created>
  <dcterms:modified xsi:type="dcterms:W3CDTF">2019-03-28T18:51:40Z</dcterms:modified>
</cp:coreProperties>
</file>